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7" r:id="rId3"/>
    <p:sldId id="275" r:id="rId4"/>
    <p:sldId id="259" r:id="rId5"/>
    <p:sldId id="277" r:id="rId6"/>
    <p:sldId id="261" r:id="rId7"/>
    <p:sldId id="302" r:id="rId8"/>
    <p:sldId id="262" r:id="rId9"/>
    <p:sldId id="309" r:id="rId10"/>
    <p:sldId id="310" r:id="rId11"/>
    <p:sldId id="303" r:id="rId12"/>
    <p:sldId id="304" r:id="rId13"/>
    <p:sldId id="305" r:id="rId14"/>
    <p:sldId id="306" r:id="rId15"/>
    <p:sldId id="307" r:id="rId16"/>
    <p:sldId id="274" r:id="rId17"/>
    <p:sldId id="31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409" autoAdjust="0"/>
  </p:normalViewPr>
  <p:slideViewPr>
    <p:cSldViewPr>
      <p:cViewPr>
        <p:scale>
          <a:sx n="60" d="100"/>
          <a:sy n="60" d="100"/>
        </p:scale>
        <p:origin x="-792" y="-26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B3869-A6EF-4A8D-982D-3EBFE361420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D3530BA6-C458-49AA-A1F4-B808AC3135C0}">
      <dgm:prSet phldrT="[Text]" custT="1"/>
      <dgm:spPr>
        <a:blipFill rotWithShape="0">
          <a:blip xmlns:r="http://schemas.openxmlformats.org/officeDocument/2006/relationships" r:embed="rId1"/>
          <a:tile tx="0" ty="0" sx="100000" sy="100000" flip="none" algn="tl"/>
        </a:blipFill>
      </dgm:spPr>
      <dgm:t>
        <a:bodyPr/>
        <a:lstStyle/>
        <a:p>
          <a:pPr algn="l"/>
          <a:r>
            <a:rPr lang="en-GB" sz="4400" b="1" dirty="0" err="1" smtClean="0">
              <a:solidFill>
                <a:srgbClr val="7030A0"/>
              </a:solidFill>
              <a:latin typeface="SutonnyOMJ" pitchFamily="2" charset="0"/>
              <a:cs typeface="SutonnyOMJ" pitchFamily="2" charset="0"/>
            </a:rPr>
            <a:t>মোঃআমিনুল</a:t>
          </a:r>
          <a:r>
            <a:rPr lang="en-GB" sz="4400" b="1" dirty="0" smtClean="0">
              <a:solidFill>
                <a:srgbClr val="7030A0"/>
              </a:solidFill>
              <a:latin typeface="SutonnyOMJ" pitchFamily="2" charset="0"/>
              <a:cs typeface="SutonnyOMJ" pitchFamily="2" charset="0"/>
            </a:rPr>
            <a:t> </a:t>
          </a:r>
          <a:r>
            <a:rPr lang="en-GB" sz="4400" b="1" dirty="0" err="1" smtClean="0">
              <a:solidFill>
                <a:srgbClr val="7030A0"/>
              </a:solidFill>
              <a:latin typeface="SutonnyOMJ" pitchFamily="2" charset="0"/>
              <a:cs typeface="SutonnyOMJ" pitchFamily="2" charset="0"/>
            </a:rPr>
            <a:t>ইসলাম</a:t>
          </a:r>
          <a:endParaRPr lang="en-GB" sz="4400" b="1" dirty="0" smtClean="0">
            <a:solidFill>
              <a:srgbClr val="7030A0"/>
            </a:solidFill>
            <a:latin typeface="SutonnyOMJ" pitchFamily="2" charset="0"/>
            <a:cs typeface="SutonnyOMJ" pitchFamily="2" charset="0"/>
          </a:endParaRPr>
        </a:p>
        <a:p>
          <a:pPr algn="r"/>
          <a:r>
            <a:rPr lang="en-GB" sz="2800" b="1" dirty="0" err="1" smtClean="0">
              <a:solidFill>
                <a:srgbClr val="7030A0"/>
              </a:solidFill>
              <a:latin typeface="SutonnyOMJ" pitchFamily="2" charset="0"/>
              <a:cs typeface="SutonnyOMJ" pitchFamily="2" charset="0"/>
            </a:rPr>
            <a:t>সিনিয়র</a:t>
          </a:r>
          <a:r>
            <a:rPr lang="en-GB" sz="2800" b="1" dirty="0" smtClean="0">
              <a:solidFill>
                <a:srgbClr val="7030A0"/>
              </a:solidFill>
              <a:latin typeface="SutonnyOMJ" pitchFamily="2" charset="0"/>
              <a:cs typeface="SutonnyOMJ" pitchFamily="2" charset="0"/>
            </a:rPr>
            <a:t> </a:t>
          </a:r>
          <a:r>
            <a:rPr lang="en-GB" sz="2800" b="1" dirty="0" err="1" smtClean="0">
              <a:solidFill>
                <a:srgbClr val="7030A0"/>
              </a:solidFill>
              <a:latin typeface="SutonnyOMJ" pitchFamily="2" charset="0"/>
              <a:cs typeface="SutonnyOMJ" pitchFamily="2" charset="0"/>
            </a:rPr>
            <a:t>শিক্ষক</a:t>
          </a:r>
          <a:endParaRPr lang="en-GB" sz="2800" b="1" dirty="0" smtClean="0">
            <a:solidFill>
              <a:srgbClr val="7030A0"/>
            </a:solidFill>
            <a:latin typeface="SutonnyOMJ" pitchFamily="2" charset="0"/>
            <a:cs typeface="SutonnyOMJ" pitchFamily="2" charset="0"/>
          </a:endParaRPr>
        </a:p>
        <a:p>
          <a:pPr algn="l"/>
          <a:r>
            <a:rPr lang="en-GB" sz="2400" b="1" dirty="0" err="1" smtClean="0">
              <a:solidFill>
                <a:srgbClr val="7030A0"/>
              </a:solidFill>
              <a:latin typeface="SutonnyOMJ" pitchFamily="2" charset="0"/>
              <a:cs typeface="SutonnyOMJ" pitchFamily="2" charset="0"/>
            </a:rPr>
            <a:t>চাঁদপুর</a:t>
          </a:r>
          <a:r>
            <a:rPr lang="en-GB" sz="2400" b="1" dirty="0" smtClean="0">
              <a:solidFill>
                <a:srgbClr val="7030A0"/>
              </a:solidFill>
              <a:latin typeface="SutonnyOMJ" pitchFamily="2" charset="0"/>
              <a:cs typeface="SutonnyOMJ" pitchFamily="2" charset="0"/>
            </a:rPr>
            <a:t> </a:t>
          </a:r>
          <a:r>
            <a:rPr lang="en-GB" sz="2400" b="1" dirty="0" err="1" smtClean="0">
              <a:solidFill>
                <a:srgbClr val="7030A0"/>
              </a:solidFill>
              <a:latin typeface="SutonnyOMJ" pitchFamily="2" charset="0"/>
              <a:cs typeface="SutonnyOMJ" pitchFamily="2" charset="0"/>
            </a:rPr>
            <a:t>আহমাদিয়া</a:t>
          </a:r>
          <a:r>
            <a:rPr lang="en-GB" sz="2400" b="1" dirty="0" smtClean="0">
              <a:solidFill>
                <a:srgbClr val="7030A0"/>
              </a:solidFill>
              <a:latin typeface="SutonnyOMJ" pitchFamily="2" charset="0"/>
              <a:cs typeface="SutonnyOMJ" pitchFamily="2" charset="0"/>
            </a:rPr>
            <a:t> </a:t>
          </a:r>
          <a:r>
            <a:rPr lang="en-GB" sz="2400" b="1" dirty="0" err="1" smtClean="0">
              <a:solidFill>
                <a:srgbClr val="7030A0"/>
              </a:solidFill>
              <a:latin typeface="SutonnyOMJ" pitchFamily="2" charset="0"/>
              <a:cs typeface="SutonnyOMJ" pitchFamily="2" charset="0"/>
            </a:rPr>
            <a:t>ফাযিল</a:t>
          </a:r>
          <a:r>
            <a:rPr lang="en-GB" sz="2400" b="1" dirty="0" smtClean="0">
              <a:solidFill>
                <a:srgbClr val="7030A0"/>
              </a:solidFill>
              <a:latin typeface="SutonnyOMJ" pitchFamily="2" charset="0"/>
              <a:cs typeface="SutonnyOMJ" pitchFamily="2" charset="0"/>
            </a:rPr>
            <a:t> </a:t>
          </a:r>
          <a:r>
            <a:rPr lang="en-GB" sz="2400" b="1" dirty="0" err="1" smtClean="0">
              <a:solidFill>
                <a:srgbClr val="7030A0"/>
              </a:solidFill>
              <a:latin typeface="SutonnyOMJ" pitchFamily="2" charset="0"/>
              <a:cs typeface="SutonnyOMJ" pitchFamily="2" charset="0"/>
            </a:rPr>
            <a:t>মাদ্রাসা</a:t>
          </a:r>
          <a:r>
            <a:rPr lang="en-GB" sz="2400" b="1" dirty="0" smtClean="0">
              <a:solidFill>
                <a:srgbClr val="7030A0"/>
              </a:solidFill>
              <a:latin typeface="SutonnyOMJ" pitchFamily="2" charset="0"/>
              <a:cs typeface="SutonnyOMJ" pitchFamily="2" charset="0"/>
            </a:rPr>
            <a:t>।</a:t>
          </a:r>
          <a:endParaRPr lang="en-GB" sz="2400" b="1" dirty="0">
            <a:solidFill>
              <a:srgbClr val="7030A0"/>
            </a:solidFill>
            <a:latin typeface="SutonnyOMJ" pitchFamily="2" charset="0"/>
            <a:cs typeface="SutonnyOMJ" pitchFamily="2" charset="0"/>
          </a:endParaRPr>
        </a:p>
      </dgm:t>
    </dgm:pt>
    <dgm:pt modelId="{DDE794AA-1FF9-442F-B99F-54E2C922B631}" type="parTrans" cxnId="{B6CDD872-A5F2-45D3-8256-2BDF657ED5D8}">
      <dgm:prSet/>
      <dgm:spPr/>
      <dgm:t>
        <a:bodyPr/>
        <a:lstStyle/>
        <a:p>
          <a:endParaRPr lang="en-GB"/>
        </a:p>
      </dgm:t>
    </dgm:pt>
    <dgm:pt modelId="{97A8C1FC-ACC6-48B5-8A42-FCC6C76056A5}" type="sibTrans" cxnId="{B6CDD872-A5F2-45D3-8256-2BDF657ED5D8}">
      <dgm:prSet/>
      <dgm:spPr/>
      <dgm:t>
        <a:bodyPr/>
        <a:lstStyle/>
        <a:p>
          <a:endParaRPr lang="en-GB"/>
        </a:p>
      </dgm:t>
    </dgm:pt>
    <dgm:pt modelId="{545FA67C-5F57-4BDF-9B50-94946732B96D}">
      <dgm:prSet phldrT="[Text]" custT="1"/>
      <dgm:spPr>
        <a:blipFill rotWithShape="0">
          <a:blip xmlns:r="http://schemas.openxmlformats.org/officeDocument/2006/relationships" r:embed="rId2"/>
          <a:tile tx="0" ty="0" sx="100000" sy="100000" flip="none" algn="tl"/>
        </a:blipFill>
      </dgm:spPr>
      <dgm:t>
        <a:bodyPr/>
        <a:lstStyle/>
        <a:p>
          <a:endParaRPr lang="en-GB" sz="5400" b="1" dirty="0">
            <a:latin typeface="SutonnyOMJ" pitchFamily="2" charset="0"/>
            <a:cs typeface="SutonnyOMJ" pitchFamily="2" charset="0"/>
          </a:endParaRPr>
        </a:p>
      </dgm:t>
    </dgm:pt>
    <dgm:pt modelId="{96A1CE0D-2AFF-4AFD-B947-66071451D358}" type="parTrans" cxnId="{58913795-125C-47A2-9AE9-46F3FDAAD7A6}">
      <dgm:prSet/>
      <dgm:spPr/>
      <dgm:t>
        <a:bodyPr/>
        <a:lstStyle/>
        <a:p>
          <a:endParaRPr lang="en-GB"/>
        </a:p>
      </dgm:t>
    </dgm:pt>
    <dgm:pt modelId="{1699CA26-38CF-4A7D-8F24-F62CFE4CA638}" type="sibTrans" cxnId="{58913795-125C-47A2-9AE9-46F3FDAAD7A6}">
      <dgm:prSet/>
      <dgm:spPr/>
      <dgm:t>
        <a:bodyPr/>
        <a:lstStyle/>
        <a:p>
          <a:endParaRPr lang="en-GB"/>
        </a:p>
      </dgm:t>
    </dgm:pt>
    <dgm:pt modelId="{47487E79-6738-485F-A787-CEF531980A2C}">
      <dgm:prSet phldrT="[Text]" custT="1"/>
      <dgm:spPr>
        <a:blipFill rotWithShape="0">
          <a:blip xmlns:r="http://schemas.openxmlformats.org/officeDocument/2006/relationships" r:embed="rId3"/>
          <a:tile tx="0" ty="0" sx="100000" sy="100000" flip="none" algn="tl"/>
        </a:blipFill>
      </dgm:spPr>
      <dgm:t>
        <a:bodyPr/>
        <a:lstStyle/>
        <a:p>
          <a:r>
            <a:rPr lang="en-GB" sz="3200" dirty="0" err="1" smtClean="0">
              <a:latin typeface="SutonnyOMJ" pitchFamily="2" charset="0"/>
              <a:cs typeface="SutonnyOMJ" pitchFamily="2" charset="0"/>
            </a:rPr>
            <a:t>মোবাইল</a:t>
          </a:r>
          <a:r>
            <a:rPr lang="en-GB" sz="3200" dirty="0" smtClean="0">
              <a:latin typeface="SutonnyOMJ" pitchFamily="2" charset="0"/>
              <a:cs typeface="SutonnyOMJ" pitchFamily="2" charset="0"/>
            </a:rPr>
            <a:t> নং-০১৯১১২৭২৪৩৭</a:t>
          </a:r>
        </a:p>
        <a:p>
          <a:r>
            <a:rPr lang="en-GB" sz="2000" dirty="0" smtClean="0">
              <a:latin typeface="Times New Roman" pitchFamily="18" charset="0"/>
              <a:cs typeface="Times New Roman" pitchFamily="18" charset="0"/>
            </a:rPr>
            <a:t>E-mail id amin_1974@yahoo.com</a:t>
          </a:r>
        </a:p>
        <a:p>
          <a:endParaRPr lang="en-GB" sz="2900" dirty="0"/>
        </a:p>
      </dgm:t>
    </dgm:pt>
    <dgm:pt modelId="{97A26AAC-13CA-47F9-A8BE-CC1A403C034F}" type="parTrans" cxnId="{C4578BB4-DFFF-4913-8D74-E754B4275AA9}">
      <dgm:prSet/>
      <dgm:spPr/>
      <dgm:t>
        <a:bodyPr/>
        <a:lstStyle/>
        <a:p>
          <a:endParaRPr lang="en-GB"/>
        </a:p>
      </dgm:t>
    </dgm:pt>
    <dgm:pt modelId="{CBE40844-DC53-4CF1-ADC2-7C20B1986F5E}" type="sibTrans" cxnId="{C4578BB4-DFFF-4913-8D74-E754B4275AA9}">
      <dgm:prSet/>
      <dgm:spPr/>
      <dgm:t>
        <a:bodyPr/>
        <a:lstStyle/>
        <a:p>
          <a:endParaRPr lang="en-GB"/>
        </a:p>
      </dgm:t>
    </dgm:pt>
    <dgm:pt modelId="{81BECDBB-322C-48CA-994A-CA5458C8CA5C}">
      <dgm:prSet phldrT="[Text]"/>
      <dgm:spPr>
        <a:blipFill rotWithShape="0">
          <a:blip xmlns:r="http://schemas.openxmlformats.org/officeDocument/2006/relationships" r:embed="rId4"/>
          <a:tile tx="0" ty="0" sx="100000" sy="100000" flip="none" algn="tl"/>
        </a:blipFill>
      </dgm:spPr>
      <dgm:t>
        <a:bodyPr/>
        <a:lstStyle/>
        <a:p>
          <a:r>
            <a:rPr lang="en-GB" b="1" dirty="0" err="1" smtClean="0">
              <a:latin typeface="SutonnyOMJ" pitchFamily="2" charset="0"/>
              <a:cs typeface="SutonnyOMJ" pitchFamily="2" charset="0"/>
            </a:rPr>
            <a:t>দাখিল</a:t>
          </a:r>
          <a:r>
            <a:rPr lang="en-GB" b="1" dirty="0" smtClean="0">
              <a:latin typeface="SutonnyOMJ" pitchFamily="2" charset="0"/>
              <a:cs typeface="SutonnyOMJ" pitchFamily="2" charset="0"/>
            </a:rPr>
            <a:t> </a:t>
          </a:r>
          <a:r>
            <a:rPr lang="en-GB" b="1" dirty="0" err="1" smtClean="0">
              <a:latin typeface="SutonnyOMJ" pitchFamily="2" charset="0"/>
              <a:cs typeface="SutonnyOMJ" pitchFamily="2" charset="0"/>
            </a:rPr>
            <a:t>নবম</a:t>
          </a:r>
          <a:r>
            <a:rPr lang="en-GB" b="1" dirty="0" smtClean="0">
              <a:latin typeface="SutonnyOMJ" pitchFamily="2" charset="0"/>
              <a:cs typeface="SutonnyOMJ" pitchFamily="2" charset="0"/>
            </a:rPr>
            <a:t> </a:t>
          </a:r>
          <a:r>
            <a:rPr lang="en-GB" b="1" dirty="0" err="1" smtClean="0">
              <a:latin typeface="SutonnyOMJ" pitchFamily="2" charset="0"/>
              <a:cs typeface="SutonnyOMJ" pitchFamily="2" charset="0"/>
            </a:rPr>
            <a:t>দশম</a:t>
          </a:r>
          <a:r>
            <a:rPr lang="en-GB" b="1" dirty="0" smtClean="0">
              <a:latin typeface="SutonnyOMJ" pitchFamily="2" charset="0"/>
              <a:cs typeface="SutonnyOMJ" pitchFamily="2" charset="0"/>
            </a:rPr>
            <a:t> </a:t>
          </a:r>
          <a:r>
            <a:rPr lang="en-GB" b="1" dirty="0" err="1" smtClean="0">
              <a:latin typeface="SutonnyOMJ" pitchFamily="2" charset="0"/>
              <a:cs typeface="SutonnyOMJ" pitchFamily="2" charset="0"/>
            </a:rPr>
            <a:t>শ্রেণি</a:t>
          </a:r>
          <a:endParaRPr lang="en-GB" b="1" dirty="0" smtClean="0">
            <a:latin typeface="SutonnyOMJ" pitchFamily="2" charset="0"/>
            <a:cs typeface="SutonnyOMJ" pitchFamily="2" charset="0"/>
          </a:endParaRPr>
        </a:p>
        <a:p>
          <a:r>
            <a:rPr lang="en-GB" b="1" dirty="0" err="1" smtClean="0">
              <a:latin typeface="SutonnyOMJ" pitchFamily="2" charset="0"/>
              <a:cs typeface="SutonnyOMJ" pitchFamily="2" charset="0"/>
            </a:rPr>
            <a:t>সময়ঃ</a:t>
          </a:r>
          <a:r>
            <a:rPr lang="en-GB" b="1" dirty="0" smtClean="0">
              <a:latin typeface="SutonnyOMJ" pitchFamily="2" charset="0"/>
              <a:cs typeface="SutonnyOMJ" pitchFamily="2" charset="0"/>
            </a:rPr>
            <a:t> ৫০ </a:t>
          </a:r>
          <a:r>
            <a:rPr lang="en-GB" b="1" dirty="0" err="1" smtClean="0">
              <a:latin typeface="SutonnyOMJ" pitchFamily="2" charset="0"/>
              <a:cs typeface="SutonnyOMJ" pitchFamily="2" charset="0"/>
            </a:rPr>
            <a:t>মিনিট</a:t>
          </a:r>
          <a:endParaRPr lang="en-GB" b="1" dirty="0" smtClean="0">
            <a:latin typeface="SutonnyOMJ" pitchFamily="2" charset="0"/>
            <a:cs typeface="SutonnyOMJ" pitchFamily="2" charset="0"/>
          </a:endParaRPr>
        </a:p>
        <a:p>
          <a:r>
            <a:rPr lang="en-GB" b="1" dirty="0" err="1" smtClean="0">
              <a:latin typeface="SutonnyOMJ" pitchFamily="2" charset="0"/>
              <a:cs typeface="SutonnyOMJ" pitchFamily="2" charset="0"/>
            </a:rPr>
            <a:t>বিষয়ঃ</a:t>
          </a:r>
          <a:r>
            <a:rPr lang="en-GB" b="1" dirty="0" smtClean="0">
              <a:latin typeface="SutonnyOMJ" pitchFamily="2" charset="0"/>
              <a:cs typeface="SutonnyOMJ" pitchFamily="2" charset="0"/>
            </a:rPr>
            <a:t> </a:t>
          </a:r>
          <a:r>
            <a:rPr lang="en-GB" b="1" dirty="0" err="1" smtClean="0">
              <a:latin typeface="SutonnyOMJ" pitchFamily="2" charset="0"/>
              <a:cs typeface="SutonnyOMJ" pitchFamily="2" charset="0"/>
            </a:rPr>
            <a:t>পদার্থ</a:t>
          </a:r>
          <a:endParaRPr lang="en-GB" dirty="0"/>
        </a:p>
      </dgm:t>
    </dgm:pt>
    <dgm:pt modelId="{8760ABB6-EF57-4557-B938-0A8E33B7CE16}" type="parTrans" cxnId="{084FF5D8-683F-4C56-A519-1442EE5BE453}">
      <dgm:prSet/>
      <dgm:spPr/>
      <dgm:t>
        <a:bodyPr/>
        <a:lstStyle/>
        <a:p>
          <a:endParaRPr lang="en-GB"/>
        </a:p>
      </dgm:t>
    </dgm:pt>
    <dgm:pt modelId="{01352FF1-F3B0-4A52-B54C-0ECCF198516C}" type="sibTrans" cxnId="{084FF5D8-683F-4C56-A519-1442EE5BE453}">
      <dgm:prSet/>
      <dgm:spPr/>
      <dgm:t>
        <a:bodyPr/>
        <a:lstStyle/>
        <a:p>
          <a:endParaRPr lang="en-GB"/>
        </a:p>
      </dgm:t>
    </dgm:pt>
    <dgm:pt modelId="{518CA479-C166-4878-BAB3-A296D6E980CE}">
      <dgm:prSet/>
      <dgm:spPr/>
      <dgm:t>
        <a:bodyPr/>
        <a:lstStyle/>
        <a:p>
          <a:endParaRPr lang="en-US"/>
        </a:p>
      </dgm:t>
    </dgm:pt>
    <dgm:pt modelId="{25234577-911C-4DD5-825C-1FC389664321}" type="parTrans" cxnId="{C31DC42A-C868-4561-A9B7-110C558F3BFD}">
      <dgm:prSet/>
      <dgm:spPr/>
      <dgm:t>
        <a:bodyPr/>
        <a:lstStyle/>
        <a:p>
          <a:endParaRPr lang="en-GB"/>
        </a:p>
      </dgm:t>
    </dgm:pt>
    <dgm:pt modelId="{D2A8CFF4-19E1-4BCE-932A-A65EF5FF5831}" type="sibTrans" cxnId="{C31DC42A-C868-4561-A9B7-110C558F3BFD}">
      <dgm:prSet/>
      <dgm:spPr/>
      <dgm:t>
        <a:bodyPr/>
        <a:lstStyle/>
        <a:p>
          <a:endParaRPr lang="en-GB"/>
        </a:p>
      </dgm:t>
    </dgm:pt>
    <dgm:pt modelId="{3AD63CAB-A857-4F49-A463-490895E23A4F}">
      <dgm:prSet/>
      <dgm:spPr/>
      <dgm:t>
        <a:bodyPr/>
        <a:lstStyle/>
        <a:p>
          <a:endParaRPr lang="en-US"/>
        </a:p>
      </dgm:t>
    </dgm:pt>
    <dgm:pt modelId="{B77509A8-0EA5-48C7-A4E7-E73FE8CBFA8B}" type="parTrans" cxnId="{2FF66B2C-E6E5-44A5-BCBC-0F6CFE6F9E32}">
      <dgm:prSet/>
      <dgm:spPr/>
      <dgm:t>
        <a:bodyPr/>
        <a:lstStyle/>
        <a:p>
          <a:endParaRPr lang="en-GB"/>
        </a:p>
      </dgm:t>
    </dgm:pt>
    <dgm:pt modelId="{05338383-FA09-4A5C-BA30-41125E375114}" type="sibTrans" cxnId="{2FF66B2C-E6E5-44A5-BCBC-0F6CFE6F9E32}">
      <dgm:prSet/>
      <dgm:spPr/>
      <dgm:t>
        <a:bodyPr/>
        <a:lstStyle/>
        <a:p>
          <a:endParaRPr lang="en-GB"/>
        </a:p>
      </dgm:t>
    </dgm:pt>
    <dgm:pt modelId="{DE59C66C-FC89-4790-A9FA-BC2ED8E35D7F}">
      <dgm:prSet/>
      <dgm:spPr/>
      <dgm:t>
        <a:bodyPr/>
        <a:lstStyle/>
        <a:p>
          <a:endParaRPr lang="en-US"/>
        </a:p>
      </dgm:t>
    </dgm:pt>
    <dgm:pt modelId="{D16FA866-172F-49D3-BBB6-CF7B6BDE6B48}" type="parTrans" cxnId="{8F1A3F27-280A-4F6B-A201-F0E6F6E03DFC}">
      <dgm:prSet/>
      <dgm:spPr/>
      <dgm:t>
        <a:bodyPr/>
        <a:lstStyle/>
        <a:p>
          <a:endParaRPr lang="en-GB"/>
        </a:p>
      </dgm:t>
    </dgm:pt>
    <dgm:pt modelId="{E7114A29-D868-4D08-B0CE-BA3C26D36A7A}" type="sibTrans" cxnId="{8F1A3F27-280A-4F6B-A201-F0E6F6E03DFC}">
      <dgm:prSet/>
      <dgm:spPr/>
      <dgm:t>
        <a:bodyPr/>
        <a:lstStyle/>
        <a:p>
          <a:endParaRPr lang="en-GB"/>
        </a:p>
      </dgm:t>
    </dgm:pt>
    <dgm:pt modelId="{AF7E6E1C-BCB1-41D6-BB5F-05FC18DF0279}" type="pres">
      <dgm:prSet presAssocID="{6FEB3869-A6EF-4A8D-982D-3EBFE3614201}" presName="matrix" presStyleCnt="0">
        <dgm:presLayoutVars>
          <dgm:chMax val="1"/>
          <dgm:dir/>
          <dgm:resizeHandles val="exact"/>
        </dgm:presLayoutVars>
      </dgm:prSet>
      <dgm:spPr/>
      <dgm:t>
        <a:bodyPr/>
        <a:lstStyle/>
        <a:p>
          <a:endParaRPr lang="en-US"/>
        </a:p>
      </dgm:t>
    </dgm:pt>
    <dgm:pt modelId="{AE7A020B-70CF-48ED-BBD9-3F3B3F5B81C3}" type="pres">
      <dgm:prSet presAssocID="{6FEB3869-A6EF-4A8D-982D-3EBFE3614201}" presName="axisShape" presStyleLbl="bgShp" presStyleIdx="0" presStyleCnt="1" custScaleX="134118"/>
      <dgm:spPr/>
    </dgm:pt>
    <dgm:pt modelId="{213065C3-D762-4740-9374-E822394BFF23}" type="pres">
      <dgm:prSet presAssocID="{6FEB3869-A6EF-4A8D-982D-3EBFE3614201}" presName="rect1" presStyleLbl="node1" presStyleIdx="0" presStyleCnt="4" custScaleX="158676" custScaleY="123529" custLinFactNeighborX="-26618" custLinFactNeighborY="-16250">
        <dgm:presLayoutVars>
          <dgm:chMax val="0"/>
          <dgm:chPref val="0"/>
          <dgm:bulletEnabled val="1"/>
        </dgm:presLayoutVars>
      </dgm:prSet>
      <dgm:spPr/>
      <dgm:t>
        <a:bodyPr/>
        <a:lstStyle/>
        <a:p>
          <a:endParaRPr lang="en-US"/>
        </a:p>
      </dgm:t>
    </dgm:pt>
    <dgm:pt modelId="{54BD093F-681D-4EC9-8F04-B2C1399EE1B8}" type="pres">
      <dgm:prSet presAssocID="{6FEB3869-A6EF-4A8D-982D-3EBFE3614201}" presName="rect2" presStyleLbl="node1" presStyleIdx="1" presStyleCnt="4" custScaleX="163088" custScaleY="123529" custLinFactNeighborX="31618" custLinFactNeighborY="-16250">
        <dgm:presLayoutVars>
          <dgm:chMax val="0"/>
          <dgm:chPref val="0"/>
          <dgm:bulletEnabled val="1"/>
        </dgm:presLayoutVars>
      </dgm:prSet>
      <dgm:spPr/>
      <dgm:t>
        <a:bodyPr/>
        <a:lstStyle/>
        <a:p>
          <a:endParaRPr lang="en-GB"/>
        </a:p>
      </dgm:t>
    </dgm:pt>
    <dgm:pt modelId="{6B547E9E-71E4-4413-BA7E-031C4F4E2F7F}" type="pres">
      <dgm:prSet presAssocID="{6FEB3869-A6EF-4A8D-982D-3EBFE3614201}" presName="rect3" presStyleLbl="node1" presStyleIdx="2" presStyleCnt="4" custScaleX="164851" custScaleY="117647" custLinFactNeighborX="-29558" custLinFactNeighborY="4485">
        <dgm:presLayoutVars>
          <dgm:chMax val="0"/>
          <dgm:chPref val="0"/>
          <dgm:bulletEnabled val="1"/>
        </dgm:presLayoutVars>
      </dgm:prSet>
      <dgm:spPr/>
      <dgm:t>
        <a:bodyPr/>
        <a:lstStyle/>
        <a:p>
          <a:endParaRPr lang="en-US"/>
        </a:p>
      </dgm:t>
    </dgm:pt>
    <dgm:pt modelId="{A01C603B-406F-481B-930F-0DF6AFC98B5F}" type="pres">
      <dgm:prSet presAssocID="{6FEB3869-A6EF-4A8D-982D-3EBFE3614201}" presName="rect4" presStyleLbl="node1" presStyleIdx="3" presStyleCnt="4" custScaleX="170441" custScaleY="114560" custLinFactNeighborX="23529" custLinFactNeighborY="6029">
        <dgm:presLayoutVars>
          <dgm:chMax val="0"/>
          <dgm:chPref val="0"/>
          <dgm:bulletEnabled val="1"/>
        </dgm:presLayoutVars>
      </dgm:prSet>
      <dgm:spPr/>
      <dgm:t>
        <a:bodyPr/>
        <a:lstStyle/>
        <a:p>
          <a:endParaRPr lang="en-GB"/>
        </a:p>
      </dgm:t>
    </dgm:pt>
  </dgm:ptLst>
  <dgm:cxnLst>
    <dgm:cxn modelId="{B6CDD872-A5F2-45D3-8256-2BDF657ED5D8}" srcId="{6FEB3869-A6EF-4A8D-982D-3EBFE3614201}" destId="{D3530BA6-C458-49AA-A1F4-B808AC3135C0}" srcOrd="0" destOrd="0" parTransId="{DDE794AA-1FF9-442F-B99F-54E2C922B631}" sibTransId="{97A8C1FC-ACC6-48B5-8A42-FCC6C76056A5}"/>
    <dgm:cxn modelId="{C4578BB4-DFFF-4913-8D74-E754B4275AA9}" srcId="{6FEB3869-A6EF-4A8D-982D-3EBFE3614201}" destId="{47487E79-6738-485F-A787-CEF531980A2C}" srcOrd="2" destOrd="0" parTransId="{97A26AAC-13CA-47F9-A8BE-CC1A403C034F}" sibTransId="{CBE40844-DC53-4CF1-ADC2-7C20B1986F5E}"/>
    <dgm:cxn modelId="{3FD563CC-01C3-4E0B-88FD-55D0EE6787F6}" type="presOf" srcId="{47487E79-6738-485F-A787-CEF531980A2C}" destId="{6B547E9E-71E4-4413-BA7E-031C4F4E2F7F}" srcOrd="0" destOrd="0" presId="urn:microsoft.com/office/officeart/2005/8/layout/matrix2"/>
    <dgm:cxn modelId="{4A60892A-D520-45E5-9D4A-0B2A251FC4C6}" type="presOf" srcId="{545FA67C-5F57-4BDF-9B50-94946732B96D}" destId="{54BD093F-681D-4EC9-8F04-B2C1399EE1B8}" srcOrd="0" destOrd="0" presId="urn:microsoft.com/office/officeart/2005/8/layout/matrix2"/>
    <dgm:cxn modelId="{2FF66B2C-E6E5-44A5-BCBC-0F6CFE6F9E32}" srcId="{6FEB3869-A6EF-4A8D-982D-3EBFE3614201}" destId="{3AD63CAB-A857-4F49-A463-490895E23A4F}" srcOrd="5" destOrd="0" parTransId="{B77509A8-0EA5-48C7-A4E7-E73FE8CBFA8B}" sibTransId="{05338383-FA09-4A5C-BA30-41125E375114}"/>
    <dgm:cxn modelId="{60C85C1F-A055-410F-ADD5-AA720492E556}" type="presOf" srcId="{81BECDBB-322C-48CA-994A-CA5458C8CA5C}" destId="{A01C603B-406F-481B-930F-0DF6AFC98B5F}" srcOrd="0" destOrd="0" presId="urn:microsoft.com/office/officeart/2005/8/layout/matrix2"/>
    <dgm:cxn modelId="{C31DC42A-C868-4561-A9B7-110C558F3BFD}" srcId="{6FEB3869-A6EF-4A8D-982D-3EBFE3614201}" destId="{518CA479-C166-4878-BAB3-A296D6E980CE}" srcOrd="4" destOrd="0" parTransId="{25234577-911C-4DD5-825C-1FC389664321}" sibTransId="{D2A8CFF4-19E1-4BCE-932A-A65EF5FF5831}"/>
    <dgm:cxn modelId="{084FF5D8-683F-4C56-A519-1442EE5BE453}" srcId="{6FEB3869-A6EF-4A8D-982D-3EBFE3614201}" destId="{81BECDBB-322C-48CA-994A-CA5458C8CA5C}" srcOrd="3" destOrd="0" parTransId="{8760ABB6-EF57-4557-B938-0A8E33B7CE16}" sibTransId="{01352FF1-F3B0-4A52-B54C-0ECCF198516C}"/>
    <dgm:cxn modelId="{82659A7E-0952-4B04-99F1-72F337124AE0}" type="presOf" srcId="{D3530BA6-C458-49AA-A1F4-B808AC3135C0}" destId="{213065C3-D762-4740-9374-E822394BFF23}" srcOrd="0" destOrd="0" presId="urn:microsoft.com/office/officeart/2005/8/layout/matrix2"/>
    <dgm:cxn modelId="{58913795-125C-47A2-9AE9-46F3FDAAD7A6}" srcId="{6FEB3869-A6EF-4A8D-982D-3EBFE3614201}" destId="{545FA67C-5F57-4BDF-9B50-94946732B96D}" srcOrd="1" destOrd="0" parTransId="{96A1CE0D-2AFF-4AFD-B947-66071451D358}" sibTransId="{1699CA26-38CF-4A7D-8F24-F62CFE4CA638}"/>
    <dgm:cxn modelId="{6F13D2C6-CAF5-4B19-AF8C-4BDD979AAEBA}" type="presOf" srcId="{6FEB3869-A6EF-4A8D-982D-3EBFE3614201}" destId="{AF7E6E1C-BCB1-41D6-BB5F-05FC18DF0279}" srcOrd="0" destOrd="0" presId="urn:microsoft.com/office/officeart/2005/8/layout/matrix2"/>
    <dgm:cxn modelId="{8F1A3F27-280A-4F6B-A201-F0E6F6E03DFC}" srcId="{6FEB3869-A6EF-4A8D-982D-3EBFE3614201}" destId="{DE59C66C-FC89-4790-A9FA-BC2ED8E35D7F}" srcOrd="6" destOrd="0" parTransId="{D16FA866-172F-49D3-BBB6-CF7B6BDE6B48}" sibTransId="{E7114A29-D868-4D08-B0CE-BA3C26D36A7A}"/>
    <dgm:cxn modelId="{BC205775-775E-432A-9238-20616D951A08}" type="presParOf" srcId="{AF7E6E1C-BCB1-41D6-BB5F-05FC18DF0279}" destId="{AE7A020B-70CF-48ED-BBD9-3F3B3F5B81C3}" srcOrd="0" destOrd="0" presId="urn:microsoft.com/office/officeart/2005/8/layout/matrix2"/>
    <dgm:cxn modelId="{2EF76BD0-A1AE-4931-A2A5-5FD5671317C2}" type="presParOf" srcId="{AF7E6E1C-BCB1-41D6-BB5F-05FC18DF0279}" destId="{213065C3-D762-4740-9374-E822394BFF23}" srcOrd="1" destOrd="0" presId="urn:microsoft.com/office/officeart/2005/8/layout/matrix2"/>
    <dgm:cxn modelId="{C2AFE138-39F8-4C73-AAC9-A51196BBAA04}" type="presParOf" srcId="{AF7E6E1C-BCB1-41D6-BB5F-05FC18DF0279}" destId="{54BD093F-681D-4EC9-8F04-B2C1399EE1B8}" srcOrd="2" destOrd="0" presId="urn:microsoft.com/office/officeart/2005/8/layout/matrix2"/>
    <dgm:cxn modelId="{FB0768C5-8789-4953-BE74-B42B0A84A1CE}" type="presParOf" srcId="{AF7E6E1C-BCB1-41D6-BB5F-05FC18DF0279}" destId="{6B547E9E-71E4-4413-BA7E-031C4F4E2F7F}" srcOrd="3" destOrd="0" presId="urn:microsoft.com/office/officeart/2005/8/layout/matrix2"/>
    <dgm:cxn modelId="{876F935F-E40E-44A0-BCE3-234BF0A214B5}" type="presParOf" srcId="{AF7E6E1C-BCB1-41D6-BB5F-05FC18DF0279}" destId="{A01C603B-406F-481B-930F-0DF6AFC98B5F}" srcOrd="4" destOrd="0" presId="urn:microsoft.com/office/officeart/2005/8/layout/matrix2"/>
  </dgm:cxnLst>
  <dgm:bg/>
  <dgm:whole/>
</dgm:dataModel>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5CECC-85C1-4E6B-9F6A-6CA0C7B31943}" type="datetimeFigureOut">
              <a:rPr lang="en-US" smtClean="0"/>
              <a:pPr/>
              <a:t>8/24/2016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8EC7E-6A7B-44FA-AC49-6E3C11154D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পূর্বের স্লাইডে দেখানো  এনিমেশনটির  প্রাসঙ্গিক ব্যাখ্যা বিভিন্ন প্রশ্নোত্তরের মাধ্যমে উপস্থাপন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r>
              <a:rPr lang="en-US" sz="1200" baseline="0" dirty="0" smtClean="0">
                <a:latin typeface="AdarshaLipiCon" pitchFamily="2" charset="0"/>
                <a:cs typeface="NikoshBAN" pitchFamily="2" charset="0"/>
              </a:rPr>
              <a:t> </a:t>
            </a:r>
            <a:r>
              <a:rPr lang="bn-BD" sz="1200" baseline="0" dirty="0" smtClean="0">
                <a:latin typeface="AdarshaLipiCon" pitchFamily="2" charset="0"/>
                <a:cs typeface="NikoshBAN" pitchFamily="2" charset="0"/>
              </a:rPr>
              <a:t>এবং স্লাইডে উল্লেখিত লিখা ও  সমীকরণ </a:t>
            </a:r>
            <a:r>
              <a:rPr lang="bn-BD" sz="1200" baseline="0" dirty="0" smtClean="0">
                <a:latin typeface="NikoshBAN" pitchFamily="2" charset="0"/>
                <a:cs typeface="NikoshBAN" pitchFamily="2" charset="0"/>
              </a:rPr>
              <a:t>শিক্ষার্থীদের সহায়তায় বোর্ডের মাধ্যমে কাজটি সম্পন্ন করলে ভালো হয়।</a:t>
            </a:r>
            <a:r>
              <a:rPr lang="bn-BD" sz="1200" baseline="0" dirty="0" smtClean="0">
                <a:latin typeface="AdarshaLipiCon" pitchFamily="2" charset="0"/>
                <a:cs typeface="NikoshBAN" pitchFamily="2" charset="0"/>
              </a:rPr>
              <a:t>।</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r>
              <a:rPr lang="en-US" baseline="0" dirty="0" smtClean="0"/>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smtClean="0"/>
          </a:p>
          <a:p>
            <a:endParaRPr lang="en-US"/>
          </a:p>
        </p:txBody>
      </p:sp>
      <p:sp>
        <p:nvSpPr>
          <p:cNvPr id="4" name="Slide Number Placeholder 3"/>
          <p:cNvSpPr>
            <a:spLocks noGrp="1"/>
          </p:cNvSpPr>
          <p:nvPr>
            <p:ph type="sldNum" sz="quarter" idx="10"/>
          </p:nvPr>
        </p:nvSpPr>
        <p:spPr/>
        <p:txBody>
          <a:bodyPr/>
          <a:lstStyle/>
          <a:p>
            <a:fld id="{8758EC7E-6A7B-44FA-AC49-6E3C11154D7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এনিমেশনটি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58EC7E-6A7B-44FA-AC49-6E3C11154D7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এনিমেশনটি দেখিয়ে ভর-বেগের সাথে বলের সম্পর্কের প্রাসঙ্গিক প্রশ্নগুলো  করতে পারেন । বিষয় শিক্ষক অন্য কোন যুক্তিযুক্ত উপায়েও এ কাজটি করতে পারেন।</a:t>
            </a:r>
            <a:r>
              <a:rPr lang="en-US" sz="1200" kern="1200" baseline="0" dirty="0" smtClean="0">
                <a:solidFill>
                  <a:schemeClr val="tx1"/>
                </a:solidFill>
                <a:latin typeface="+mn-lt"/>
                <a:ea typeface="+mn-ea"/>
                <a:cs typeface="+mn-cs"/>
              </a:rPr>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77B-4FCD-4C85-8C55-4034F1444EFD}" type="datetimeFigureOut">
              <a:rPr lang="en-US" smtClean="0">
                <a:solidFill>
                  <a:prstClr val="black">
                    <a:tint val="75000"/>
                  </a:prstClr>
                </a:solidFill>
              </a:rPr>
              <a:pPr/>
              <a:t>8/24/2016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6A1E-F21B-4FA9-9973-FCD62CB11FEC}"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06A1E-F21B-4FA9-9973-FCD62CB11FEC}" type="datetimeFigureOut">
              <a:rPr lang="en-US" smtClean="0"/>
              <a:pPr/>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006A1E-F21B-4FA9-9973-FCD62CB11FEC}"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006A1E-F21B-4FA9-9973-FCD62CB11FEC}" type="datetimeFigureOut">
              <a:rPr lang="en-US" smtClean="0"/>
              <a:pPr/>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006A1E-F21B-4FA9-9973-FCD62CB11FEC}" type="datetimeFigureOut">
              <a:rPr lang="en-US" smtClean="0"/>
              <a:pPr/>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6A1E-F21B-4FA9-9973-FCD62CB11FEC}" type="datetimeFigureOut">
              <a:rPr lang="en-US" smtClean="0"/>
              <a:pPr/>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6A1E-F21B-4FA9-9973-FCD62CB11FEC}"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06A1E-F21B-4FA9-9973-FCD62CB11FEC}" type="datetimeFigureOut">
              <a:rPr lang="en-US" smtClean="0"/>
              <a:pPr/>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EC0B-EF80-4C70-9E42-602303F810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6A1E-F21B-4FA9-9973-FCD62CB11FEC}" type="datetimeFigureOut">
              <a:rPr lang="en-US" smtClean="0"/>
              <a:pPr/>
              <a:t>8/24/2016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5C77B-4FCD-4C85-8C55-4034F1444EFD}" type="datetimeFigureOut">
              <a:rPr lang="en-US" smtClean="0">
                <a:solidFill>
                  <a:prstClr val="black">
                    <a:tint val="75000"/>
                  </a:prstClr>
                </a:solidFill>
              </a:rPr>
              <a:pPr/>
              <a:t>8/24/2016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594C-110F-4C7D-A7DE-6209DAD1D73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3.jpeg"/><Relationship Id="rId4" Type="http://schemas.openxmlformats.org/officeDocument/2006/relationships/image" Target="../media/image28.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4"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28600" y="228600"/>
            <a:ext cx="8763000" cy="769441"/>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err="1" smtClean="0">
                <a:latin typeface="SutonnyOMJ" pitchFamily="2" charset="0"/>
                <a:cs typeface="SutonnyOMJ" pitchFamily="2" charset="0"/>
              </a:rPr>
              <a:t>নিচের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ঘটনাটি</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লক্ষ</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কর</a:t>
            </a:r>
            <a:endParaRPr lang="en-US" sz="4400" dirty="0">
              <a:latin typeface="SutonnyOMJ" pitchFamily="2" charset="0"/>
              <a:cs typeface="SutonnyOMJ" pitchFamily="2" charset="0"/>
            </a:endParaRPr>
          </a:p>
        </p:txBody>
      </p:sp>
      <p:pic>
        <p:nvPicPr>
          <p:cNvPr id="4" name="Picture 3" descr="Copy-of-Second-Law.gif"/>
          <p:cNvPicPr>
            <a:picLocks noChangeAspect="1"/>
          </p:cNvPicPr>
          <p:nvPr/>
        </p:nvPicPr>
        <p:blipFill>
          <a:blip r:embed="rId4" cstate="print"/>
          <a:stretch>
            <a:fillRect/>
          </a:stretch>
        </p:blipFill>
        <p:spPr>
          <a:xfrm>
            <a:off x="228600" y="1066800"/>
            <a:ext cx="8763000" cy="55626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4495800" cy="6781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vlcsnap-2013-06-02-16h04m51s27.png.jpg"/>
          <p:cNvPicPr>
            <a:picLocks noChangeAspect="1"/>
          </p:cNvPicPr>
          <p:nvPr/>
        </p:nvPicPr>
        <p:blipFill>
          <a:blip r:embed="rId3" cstate="print"/>
          <a:stretch>
            <a:fillRect/>
          </a:stretch>
        </p:blipFill>
        <p:spPr>
          <a:xfrm>
            <a:off x="0" y="3505200"/>
            <a:ext cx="4495800" cy="3352799"/>
          </a:xfrm>
          <a:prstGeom prst="rect">
            <a:avLst/>
          </a:prstGeom>
        </p:spPr>
      </p:pic>
      <p:pic>
        <p:nvPicPr>
          <p:cNvPr id="2" name="Picture 1" descr="Second law Gun.jpg"/>
          <p:cNvPicPr>
            <a:picLocks noChangeAspect="1"/>
          </p:cNvPicPr>
          <p:nvPr/>
        </p:nvPicPr>
        <p:blipFill>
          <a:blip r:embed="rId4" cstate="print"/>
          <a:stretch>
            <a:fillRect/>
          </a:stretch>
        </p:blipFill>
        <p:spPr>
          <a:xfrm>
            <a:off x="0" y="0"/>
            <a:ext cx="4464818" cy="3554277"/>
          </a:xfrm>
          <a:prstGeom prst="rect">
            <a:avLst/>
          </a:prstGeom>
        </p:spPr>
      </p:pic>
      <p:sp>
        <p:nvSpPr>
          <p:cNvPr id="5" name="TextBox 4"/>
          <p:cNvSpPr txBox="1"/>
          <p:nvPr/>
        </p:nvSpPr>
        <p:spPr>
          <a:xfrm>
            <a:off x="4495800" y="0"/>
            <a:ext cx="4648200" cy="584775"/>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smtClean="0">
                <a:latin typeface="SutonnyOMJ" pitchFamily="2" charset="0"/>
                <a:cs typeface="SutonnyOMJ" pitchFamily="2" charset="0"/>
              </a:rPr>
              <a:t>লাল</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বলটির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ভর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অপেক্ষাকৃত</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বেশি</a:t>
            </a:r>
            <a:r>
              <a:rPr lang="en-US" sz="3200" dirty="0" smtClean="0">
                <a:latin typeface="SutonnyOMJ" pitchFamily="2" charset="0"/>
                <a:cs typeface="SutonnyOMJ" pitchFamily="2" charset="0"/>
              </a:rPr>
              <a:t>।</a:t>
            </a:r>
            <a:endParaRPr lang="en-US" sz="3200" dirty="0">
              <a:latin typeface="SutonnyOMJ" pitchFamily="2" charset="0"/>
              <a:cs typeface="SutonnyOMJ" pitchFamily="2" charset="0"/>
            </a:endParaRPr>
          </a:p>
        </p:txBody>
      </p:sp>
      <p:sp>
        <p:nvSpPr>
          <p:cNvPr id="6" name="TextBox 5"/>
          <p:cNvSpPr txBox="1"/>
          <p:nvPr/>
        </p:nvSpPr>
        <p:spPr>
          <a:xfrm>
            <a:off x="4495800" y="609600"/>
            <a:ext cx="4648200" cy="584775"/>
          </a:xfrm>
          <a:prstGeom prst="rect">
            <a:avLst/>
          </a:prstGeom>
          <a:blipFill>
            <a:blip r:embed="rId6"/>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smtClean="0">
                <a:latin typeface="SutonnyOMJ" pitchFamily="2" charset="0"/>
                <a:cs typeface="SutonnyOMJ" pitchFamily="2" charset="0"/>
              </a:rPr>
              <a:t>হলুদ</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বলটির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ভর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অপেক্ষাকৃত</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কম</a:t>
            </a:r>
            <a:r>
              <a:rPr lang="en-US" sz="3200" dirty="0" smtClean="0">
                <a:latin typeface="SutonnyOMJ" pitchFamily="2" charset="0"/>
                <a:cs typeface="SutonnyOMJ" pitchFamily="2" charset="0"/>
              </a:rPr>
              <a:t>।</a:t>
            </a:r>
            <a:endParaRPr lang="en-US" sz="3200" dirty="0">
              <a:latin typeface="SutonnyOMJ" pitchFamily="2" charset="0"/>
              <a:cs typeface="SutonnyOMJ" pitchFamily="2" charset="0"/>
            </a:endParaRPr>
          </a:p>
        </p:txBody>
      </p:sp>
      <p:sp>
        <p:nvSpPr>
          <p:cNvPr id="8" name="TextBox 7"/>
          <p:cNvSpPr txBox="1"/>
          <p:nvPr/>
        </p:nvSpPr>
        <p:spPr>
          <a:xfrm>
            <a:off x="4495800" y="2438400"/>
            <a:ext cx="4648200" cy="954107"/>
          </a:xfrm>
          <a:prstGeom prst="rect">
            <a:avLst/>
          </a:prstGeom>
          <a:blipFill>
            <a:blip r:embed="rId7"/>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800" dirty="0" err="1" smtClean="0">
                <a:latin typeface="SutonnyOMJ" pitchFamily="2" charset="0"/>
                <a:cs typeface="SutonnyOMJ" pitchFamily="2" charset="0"/>
              </a:rPr>
              <a:t>কোন</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বলটি</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অধিক</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দূরত্ব</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অতিক্রম</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করেছে</a:t>
            </a:r>
            <a:r>
              <a:rPr lang="en-US" sz="2800" dirty="0" smtClean="0">
                <a:latin typeface="SutonnyOMJ" pitchFamily="2" charset="0"/>
                <a:cs typeface="SutonnyOMJ" pitchFamily="2" charset="0"/>
              </a:rPr>
              <a:t>?</a:t>
            </a:r>
          </a:p>
          <a:p>
            <a:r>
              <a:rPr lang="en-US" sz="2800" dirty="0" err="1" smtClean="0">
                <a:latin typeface="SutonnyOMJ" pitchFamily="2" charset="0"/>
                <a:cs typeface="SutonnyOMJ" pitchFamily="2" charset="0"/>
              </a:rPr>
              <a:t>কোন</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বলটির</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গতিবেগ</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বেশী</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ছিল</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9" name="TextBox 8"/>
          <p:cNvSpPr txBox="1"/>
          <p:nvPr/>
        </p:nvSpPr>
        <p:spPr>
          <a:xfrm>
            <a:off x="4495800" y="1219200"/>
            <a:ext cx="4648200" cy="1200329"/>
          </a:xfrm>
          <a:prstGeom prst="rect">
            <a:avLst/>
          </a:prstGeom>
          <a:blipFill>
            <a:blip r:embed="rId8"/>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600" dirty="0" err="1" smtClean="0">
                <a:latin typeface="SutonnyOMJ" pitchFamily="2" charset="0"/>
                <a:cs typeface="SutonnyOMJ" pitchFamily="2" charset="0"/>
              </a:rPr>
              <a:t>উভয়</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বলের</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উপর</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সমবল</a:t>
            </a:r>
            <a:r>
              <a:rPr lang="en-US" sz="3600" dirty="0" smtClean="0">
                <a:latin typeface="SutonnyOMJ" pitchFamily="2" charset="0"/>
                <a:cs typeface="SutonnyOMJ" pitchFamily="2" charset="0"/>
              </a:rPr>
              <a:t> </a:t>
            </a:r>
          </a:p>
          <a:p>
            <a:r>
              <a:rPr lang="en-US" sz="3600" dirty="0" err="1" smtClean="0">
                <a:latin typeface="SutonnyOMJ" pitchFamily="2" charset="0"/>
                <a:cs typeface="SutonnyOMJ" pitchFamily="2" charset="0"/>
              </a:rPr>
              <a:t>প্রয়োগ</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করা</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হয়েছে</a:t>
            </a:r>
            <a:r>
              <a:rPr lang="en-US" sz="3600" dirty="0" smtClean="0">
                <a:latin typeface="SutonnyOMJ" pitchFamily="2" charset="0"/>
                <a:cs typeface="SutonnyOMJ" pitchFamily="2" charset="0"/>
              </a:rPr>
              <a:t>।</a:t>
            </a:r>
            <a:endParaRPr lang="en-US" sz="3600" dirty="0">
              <a:latin typeface="SutonnyOMJ" pitchFamily="2" charset="0"/>
              <a:cs typeface="SutonnyOMJ" pitchFamily="2" charset="0"/>
            </a:endParaRPr>
          </a:p>
        </p:txBody>
      </p:sp>
      <p:sp>
        <p:nvSpPr>
          <p:cNvPr id="10" name="TextBox 9"/>
          <p:cNvSpPr txBox="1"/>
          <p:nvPr/>
        </p:nvSpPr>
        <p:spPr>
          <a:xfrm>
            <a:off x="4507794" y="3886200"/>
            <a:ext cx="4636206" cy="1077218"/>
          </a:xfrm>
          <a:prstGeom prst="rect">
            <a:avLst/>
          </a:prstGeom>
          <a:blipFill>
            <a:blip r:embed="rId9"/>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dirty="0" smtClean="0">
                <a:latin typeface="SutonnyOMJ" pitchFamily="2" charset="0"/>
                <a:cs typeface="SutonnyOMJ" pitchFamily="2" charset="0"/>
              </a:rPr>
              <a:t>m </a:t>
            </a:r>
            <a:r>
              <a:rPr lang="en-US" sz="3200" dirty="0" err="1" smtClean="0">
                <a:latin typeface="SutonnyOMJ" pitchFamily="2" charset="0"/>
                <a:cs typeface="SutonnyOMJ" pitchFamily="2" charset="0"/>
              </a:rPr>
              <a:t>ভরের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কোনো</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বস্তুর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উপর</a:t>
            </a:r>
            <a:r>
              <a:rPr lang="en-US" sz="3200" dirty="0" smtClean="0">
                <a:latin typeface="SutonnyOMJ" pitchFamily="2" charset="0"/>
                <a:cs typeface="SutonnyOMJ" pitchFamily="2" charset="0"/>
              </a:rPr>
              <a:t> F </a:t>
            </a:r>
            <a:r>
              <a:rPr lang="en-US" sz="3200" dirty="0" err="1" smtClean="0">
                <a:latin typeface="SutonnyOMJ" pitchFamily="2" charset="0"/>
                <a:cs typeface="SutonnyOMJ" pitchFamily="2" charset="0"/>
              </a:rPr>
              <a:t>বল</a:t>
            </a:r>
            <a:r>
              <a:rPr lang="en-US" sz="3200" dirty="0" smtClean="0">
                <a:latin typeface="SutonnyOMJ" pitchFamily="2" charset="0"/>
                <a:cs typeface="SutonnyOMJ" pitchFamily="2" charset="0"/>
              </a:rPr>
              <a:t> </a:t>
            </a:r>
          </a:p>
          <a:p>
            <a:r>
              <a:rPr lang="en-US" sz="3200" dirty="0" err="1" smtClean="0">
                <a:latin typeface="SutonnyOMJ" pitchFamily="2" charset="0"/>
                <a:cs typeface="SutonnyOMJ" pitchFamily="2" charset="0"/>
              </a:rPr>
              <a:t>প্রয়োগ</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করলে</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যদি</a:t>
            </a:r>
            <a:r>
              <a:rPr lang="en-US" sz="3200" dirty="0" smtClean="0">
                <a:latin typeface="SutonnyOMJ" pitchFamily="2" charset="0"/>
                <a:cs typeface="SutonnyOMJ" pitchFamily="2" charset="0"/>
              </a:rPr>
              <a:t> a </a:t>
            </a:r>
            <a:r>
              <a:rPr lang="en-US" sz="3200" dirty="0" err="1" smtClean="0">
                <a:latin typeface="SutonnyOMJ" pitchFamily="2" charset="0"/>
                <a:cs typeface="SutonnyOMJ" pitchFamily="2" charset="0"/>
              </a:rPr>
              <a:t>ত্বরণ</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সৃষ্টি</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হয়</a:t>
            </a:r>
            <a:endParaRPr lang="en-US" sz="3200" dirty="0">
              <a:latin typeface="SutonnyOMJ" pitchFamily="2" charset="0"/>
              <a:cs typeface="SutonnyOMJ" pitchFamily="2" charset="0"/>
            </a:endParaRPr>
          </a:p>
        </p:txBody>
      </p:sp>
      <p:sp>
        <p:nvSpPr>
          <p:cNvPr id="11" name="TextBox 10"/>
          <p:cNvSpPr txBox="1"/>
          <p:nvPr/>
        </p:nvSpPr>
        <p:spPr>
          <a:xfrm>
            <a:off x="5574933" y="5754469"/>
            <a:ext cx="864339"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F</a:t>
            </a:r>
            <a:r>
              <a:rPr lang="en-US" sz="3600" dirty="0" smtClean="0">
                <a:latin typeface="Arial" pitchFamily="34" charset="0"/>
                <a:cs typeface="Arial" pitchFamily="34" charset="0"/>
              </a:rPr>
              <a:t> =</a:t>
            </a:r>
            <a:endParaRPr lang="en-US" sz="3600" dirty="0">
              <a:latin typeface="Arial" pitchFamily="34" charset="0"/>
              <a:cs typeface="Arial" pitchFamily="34" charset="0"/>
            </a:endParaRPr>
          </a:p>
        </p:txBody>
      </p:sp>
      <p:sp>
        <p:nvSpPr>
          <p:cNvPr id="12" name="TextBox 11"/>
          <p:cNvSpPr txBox="1"/>
          <p:nvPr/>
        </p:nvSpPr>
        <p:spPr>
          <a:xfrm>
            <a:off x="6413133" y="5706343"/>
            <a:ext cx="748923"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ma</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52400" y="152400"/>
            <a:ext cx="8839199" cy="1107996"/>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6600" dirty="0" err="1" smtClean="0">
                <a:latin typeface="SutonnyOMJ" pitchFamily="2" charset="0"/>
                <a:cs typeface="SutonnyOMJ" pitchFamily="2" charset="0"/>
              </a:rPr>
              <a:t>দলগত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কাজ</a:t>
            </a:r>
            <a:endParaRPr lang="en-US" sz="6600" dirty="0">
              <a:latin typeface="SutonnyOMJ" pitchFamily="2" charset="0"/>
              <a:cs typeface="SutonnyOMJ" pitchFamily="2" charset="0"/>
            </a:endParaRPr>
          </a:p>
        </p:txBody>
      </p:sp>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228600" y="1295400"/>
            <a:ext cx="8686800" cy="5078313"/>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r"/>
            <a:r>
              <a:rPr lang="en-US" sz="5400" dirty="0" err="1" smtClean="0">
                <a:latin typeface="SutonnyOMJ" pitchFamily="2" charset="0"/>
                <a:cs typeface="SutonnyOMJ" pitchFamily="2" charset="0"/>
              </a:rPr>
              <a:t>সময়ঃ</a:t>
            </a:r>
            <a:r>
              <a:rPr lang="en-US" sz="5400" dirty="0" smtClean="0">
                <a:latin typeface="SutonnyOMJ" pitchFamily="2" charset="0"/>
                <a:cs typeface="SutonnyOMJ" pitchFamily="2" charset="0"/>
              </a:rPr>
              <a:t> ৫মিনিট</a:t>
            </a:r>
          </a:p>
          <a:p>
            <a:r>
              <a:rPr lang="en-US" sz="5400" dirty="0" smtClean="0">
                <a:latin typeface="SutonnyOMJ" pitchFamily="2" charset="0"/>
                <a:cs typeface="SutonnyOMJ" pitchFamily="2" charset="0"/>
              </a:rPr>
              <a:t>u </a:t>
            </a:r>
            <a:r>
              <a:rPr lang="bn-BD" sz="5400" dirty="0" smtClean="0">
                <a:latin typeface="SutonnyOMJ" pitchFamily="2" charset="0"/>
                <a:cs typeface="SutonnyOMJ" pitchFamily="2" charset="0"/>
              </a:rPr>
              <a:t>আদিবেগে চলমান একটি বস্তুর উপর </a:t>
            </a:r>
            <a:r>
              <a:rPr lang="en-US" sz="5400" dirty="0" smtClean="0">
                <a:latin typeface="SutonnyOMJ" pitchFamily="2" charset="0"/>
                <a:cs typeface="SutonnyOMJ" pitchFamily="2" charset="0"/>
              </a:rPr>
              <a:t>F </a:t>
            </a:r>
            <a:r>
              <a:rPr lang="bn-BD" sz="5400" dirty="0" smtClean="0">
                <a:latin typeface="SutonnyOMJ" pitchFamily="2" charset="0"/>
                <a:cs typeface="SutonnyOMJ" pitchFamily="2" charset="0"/>
              </a:rPr>
              <a:t>বল প্রয়োগ করায় </a:t>
            </a:r>
            <a:r>
              <a:rPr lang="en-US" sz="5400" dirty="0" smtClean="0">
                <a:latin typeface="SutonnyOMJ" pitchFamily="2" charset="0"/>
                <a:cs typeface="SutonnyOMJ" pitchFamily="2" charset="0"/>
              </a:rPr>
              <a:t>v </a:t>
            </a:r>
            <a:r>
              <a:rPr lang="bn-BD" sz="5400" dirty="0" smtClean="0">
                <a:latin typeface="SutonnyOMJ" pitchFamily="2" charset="0"/>
                <a:cs typeface="SutonnyOMJ" pitchFamily="2" charset="0"/>
              </a:rPr>
              <a:t>শেষবেগ প্রাপ্ত হয়। প্রচলিত চিহ্ন ব্যবহার  করে বল পরিমাপ করার একটি সুত্র প্রতিপাদন কর।</a:t>
            </a:r>
            <a:endParaRPr lang="en-GB" sz="5400" dirty="0" smtClean="0">
              <a:latin typeface="SutonnyOMJ" pitchFamily="2" charset="0"/>
              <a:cs typeface="SutonnyOMJ" pitchFamily="2" charset="0"/>
            </a:endParaRPr>
          </a:p>
          <a:p>
            <a:endParaRPr lang="en-US" sz="5400" dirty="0">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1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152400" y="228600"/>
            <a:ext cx="8839200" cy="830997"/>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spc="300" dirty="0" err="1" smtClean="0">
                <a:latin typeface="SutonnyOMJ" pitchFamily="2" charset="0"/>
                <a:cs typeface="SutonnyOMJ" pitchFamily="2" charset="0"/>
              </a:rPr>
              <a:t>মূল্যায়ন</a:t>
            </a:r>
            <a:endParaRPr lang="en-US" sz="4800" spc="300" dirty="0">
              <a:latin typeface="SutonnyOMJ" pitchFamily="2" charset="0"/>
              <a:cs typeface="SutonnyOMJ" pitchFamily="2" charset="0"/>
            </a:endParaRPr>
          </a:p>
        </p:txBody>
      </p:sp>
      <p:sp>
        <p:nvSpPr>
          <p:cNvPr id="3" name="Frame 2"/>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52400" y="1066800"/>
            <a:ext cx="8839200" cy="923330"/>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5400" dirty="0" smtClean="0">
                <a:latin typeface="SutonnyOMJ" pitchFamily="2" charset="0"/>
                <a:cs typeface="SutonnyOMJ" pitchFamily="2" charset="0"/>
              </a:rPr>
              <a:t>১। নিউটনের গতির ২য় সূত্রটি বল।</a:t>
            </a:r>
            <a:endParaRPr lang="en-US" sz="5400" dirty="0">
              <a:latin typeface="SutonnyOMJ" pitchFamily="2" charset="0"/>
              <a:cs typeface="SutonnyOMJ" pitchFamily="2" charset="0"/>
            </a:endParaRPr>
          </a:p>
        </p:txBody>
      </p:sp>
      <p:sp>
        <p:nvSpPr>
          <p:cNvPr id="5" name="TextBox 4"/>
          <p:cNvSpPr txBox="1"/>
          <p:nvPr/>
        </p:nvSpPr>
        <p:spPr>
          <a:xfrm>
            <a:off x="228600" y="2046426"/>
            <a:ext cx="8763000" cy="4606389"/>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n-GB" sz="4000" dirty="0" smtClean="0">
              <a:latin typeface="SutonnyOMJ" pitchFamily="2" charset="0"/>
              <a:cs typeface="SutonnyOMJ" pitchFamily="2" charset="0"/>
            </a:endParaRPr>
          </a:p>
          <a:p>
            <a:r>
              <a:rPr lang="bn-BD" sz="4000" dirty="0" smtClean="0">
                <a:latin typeface="SutonnyOMJ" pitchFamily="2" charset="0"/>
                <a:cs typeface="SutonnyOMJ" pitchFamily="2" charset="0"/>
              </a:rPr>
              <a:t>২। </a:t>
            </a:r>
            <a:r>
              <a:rPr lang="en-US" sz="4000" dirty="0" smtClean="0">
                <a:latin typeface="Times New Roman" pitchFamily="18" charset="0"/>
                <a:cs typeface="Times New Roman" pitchFamily="18" charset="0"/>
              </a:rPr>
              <a:t>12 kg </a:t>
            </a:r>
            <a:r>
              <a:rPr lang="bn-BD" sz="4000" dirty="0" smtClean="0">
                <a:latin typeface="SutonnyOMJ" pitchFamily="2" charset="0"/>
                <a:cs typeface="SutonnyOMJ" pitchFamily="2" charset="0"/>
              </a:rPr>
              <a:t>ভরের একটি বস্তু </a:t>
            </a:r>
            <a:r>
              <a:rPr lang="en-US" sz="4000" dirty="0" smtClean="0">
                <a:latin typeface="Times New Roman" pitchFamily="18" charset="0"/>
                <a:cs typeface="Times New Roman" pitchFamily="18" charset="0"/>
              </a:rPr>
              <a:t>10 ms</a:t>
            </a:r>
            <a:r>
              <a:rPr lang="en-US" sz="4000" baseline="30000" dirty="0" smtClean="0">
                <a:latin typeface="Times New Roman" pitchFamily="18" charset="0"/>
                <a:cs typeface="Times New Roman" pitchFamily="18" charset="0"/>
              </a:rPr>
              <a:t>-1</a:t>
            </a:r>
            <a:r>
              <a:rPr lang="en-US" sz="4000" dirty="0" smtClean="0">
                <a:latin typeface="Times New Roman" pitchFamily="18" charset="0"/>
                <a:cs typeface="Times New Roman" pitchFamily="18" charset="0"/>
              </a:rPr>
              <a:t> </a:t>
            </a:r>
            <a:r>
              <a:rPr lang="bn-BD" sz="4000" dirty="0" smtClean="0">
                <a:latin typeface="SutonnyOMJ" pitchFamily="2" charset="0"/>
                <a:cs typeface="SutonnyOMJ" pitchFamily="2" charset="0"/>
              </a:rPr>
              <a:t>বেগে গতিশীল হলে বস্তুটির  ভর-বেগ কত?</a:t>
            </a:r>
            <a:endParaRPr lang="en-US" sz="4000" dirty="0" smtClean="0">
              <a:latin typeface="SutonnyOMJ" pitchFamily="2" charset="0"/>
              <a:cs typeface="SutonnyOMJ" pitchFamily="2" charset="0"/>
            </a:endParaRPr>
          </a:p>
          <a:p>
            <a:r>
              <a:rPr lang="bn-BD" sz="4000" dirty="0" smtClean="0">
                <a:latin typeface="SutonnyOMJ" pitchFamily="2" charset="0"/>
                <a:cs typeface="SutonnyOMJ" pitchFamily="2" charset="0"/>
              </a:rPr>
              <a:t>    </a:t>
            </a:r>
            <a:r>
              <a:rPr lang="en-US" sz="4000" dirty="0" smtClean="0">
                <a:latin typeface="SutonnyOMJ" pitchFamily="2" charset="0"/>
                <a:cs typeface="SutonnyOMJ" pitchFamily="2" charset="0"/>
              </a:rPr>
              <a:t>(</a:t>
            </a:r>
            <a:r>
              <a:rPr lang="bn-BD" sz="4000" dirty="0" smtClean="0">
                <a:latin typeface="SutonnyOMJ" pitchFamily="2" charset="0"/>
                <a:cs typeface="SutonnyOMJ" pitchFamily="2" charset="0"/>
              </a:rPr>
              <a:t>ক</a:t>
            </a:r>
            <a:r>
              <a:rPr lang="en-US" sz="4000" dirty="0" smtClean="0">
                <a:latin typeface="SutonnyOMJ" pitchFamily="2" charset="0"/>
                <a:cs typeface="SutonnyOMJ" pitchFamily="2" charset="0"/>
              </a:rPr>
              <a:t>) </a:t>
            </a:r>
            <a:r>
              <a:rPr lang="en-US" sz="4000" dirty="0" smtClean="0">
                <a:latin typeface="Times New Roman" pitchFamily="18" charset="0"/>
                <a:cs typeface="Times New Roman" pitchFamily="18" charset="0"/>
              </a:rPr>
              <a:t>10 kg ms</a:t>
            </a:r>
            <a:r>
              <a:rPr lang="en-US" sz="4000" baseline="30000" dirty="0" smtClean="0">
                <a:latin typeface="Times New Roman" pitchFamily="18" charset="0"/>
                <a:cs typeface="Times New Roman" pitchFamily="18" charset="0"/>
              </a:rPr>
              <a:t>-1</a:t>
            </a:r>
            <a:r>
              <a:rPr lang="en-US" sz="4000" dirty="0" smtClean="0">
                <a:latin typeface="SutonnyOMJ" pitchFamily="2" charset="0"/>
                <a:cs typeface="SutonnyOMJ" pitchFamily="2" charset="0"/>
              </a:rPr>
              <a:t>            (</a:t>
            </a:r>
            <a:r>
              <a:rPr lang="bn-BD" sz="4000" dirty="0" smtClean="0">
                <a:latin typeface="SutonnyOMJ" pitchFamily="2" charset="0"/>
                <a:cs typeface="SutonnyOMJ" pitchFamily="2" charset="0"/>
              </a:rPr>
              <a:t>খ)</a:t>
            </a:r>
            <a:r>
              <a:rPr lang="en-US" sz="4000" dirty="0" smtClean="0">
                <a:latin typeface="SutonnyOMJ" pitchFamily="2" charset="0"/>
                <a:cs typeface="SutonnyOMJ" pitchFamily="2" charset="0"/>
              </a:rPr>
              <a:t> </a:t>
            </a:r>
            <a:r>
              <a:rPr lang="en-US" sz="4000" dirty="0" smtClean="0">
                <a:latin typeface="Times New Roman" pitchFamily="18" charset="0"/>
                <a:cs typeface="Times New Roman" pitchFamily="18" charset="0"/>
              </a:rPr>
              <a:t>120 kg ms</a:t>
            </a:r>
            <a:r>
              <a:rPr lang="en-US" sz="4000" baseline="30000" dirty="0" smtClean="0">
                <a:latin typeface="Times New Roman" pitchFamily="18" charset="0"/>
                <a:cs typeface="Times New Roman" pitchFamily="18" charset="0"/>
              </a:rPr>
              <a:t>-1</a:t>
            </a:r>
            <a:endParaRPr lang="en-US" sz="4000" dirty="0" smtClean="0">
              <a:latin typeface="Times New Roman" pitchFamily="18" charset="0"/>
              <a:cs typeface="Times New Roman" pitchFamily="18" charset="0"/>
            </a:endParaRPr>
          </a:p>
          <a:p>
            <a:r>
              <a:rPr lang="bn-BD" sz="4000" dirty="0" smtClean="0">
                <a:latin typeface="SutonnyOMJ" pitchFamily="2" charset="0"/>
                <a:cs typeface="SutonnyOMJ" pitchFamily="2" charset="0"/>
              </a:rPr>
              <a:t>   </a:t>
            </a:r>
            <a:r>
              <a:rPr lang="en-GB" sz="4000" dirty="0" smtClean="0">
                <a:latin typeface="SutonnyOMJ" pitchFamily="2" charset="0"/>
                <a:cs typeface="SutonnyOMJ" pitchFamily="2" charset="0"/>
              </a:rPr>
              <a:t> </a:t>
            </a:r>
            <a:r>
              <a:rPr lang="en-US" sz="4000" dirty="0" smtClean="0">
                <a:latin typeface="SutonnyOMJ" pitchFamily="2" charset="0"/>
                <a:cs typeface="SutonnyOMJ" pitchFamily="2" charset="0"/>
              </a:rPr>
              <a:t>(</a:t>
            </a:r>
            <a:r>
              <a:rPr lang="bn-BD" sz="4000" dirty="0" smtClean="0">
                <a:latin typeface="SutonnyOMJ" pitchFamily="2" charset="0"/>
                <a:cs typeface="SutonnyOMJ" pitchFamily="2" charset="0"/>
              </a:rPr>
              <a:t>গ</a:t>
            </a:r>
            <a:r>
              <a:rPr lang="en-US" sz="4000" dirty="0" smtClean="0">
                <a:latin typeface="SutonnyOMJ" pitchFamily="2" charset="0"/>
                <a:cs typeface="SutonnyOMJ" pitchFamily="2" charset="0"/>
              </a:rPr>
              <a:t>) </a:t>
            </a:r>
            <a:r>
              <a:rPr lang="en-US" sz="4000" dirty="0" smtClean="0">
                <a:latin typeface="Times New Roman" pitchFamily="18" charset="0"/>
                <a:cs typeface="Times New Roman" pitchFamily="18" charset="0"/>
              </a:rPr>
              <a:t>100 kg ms</a:t>
            </a:r>
            <a:r>
              <a:rPr lang="en-US" sz="4000" baseline="30000" dirty="0" smtClean="0">
                <a:latin typeface="Times New Roman" pitchFamily="18" charset="0"/>
                <a:cs typeface="Times New Roman" pitchFamily="18" charset="0"/>
              </a:rPr>
              <a:t>-1</a:t>
            </a:r>
            <a:r>
              <a:rPr lang="en-US" sz="4000" dirty="0" smtClean="0">
                <a:latin typeface="SutonnyOMJ" pitchFamily="2" charset="0"/>
                <a:cs typeface="SutonnyOMJ" pitchFamily="2" charset="0"/>
              </a:rPr>
              <a:t>          (</a:t>
            </a:r>
            <a:r>
              <a:rPr lang="bn-BD" sz="4000" dirty="0" smtClean="0">
                <a:latin typeface="SutonnyOMJ" pitchFamily="2" charset="0"/>
                <a:cs typeface="SutonnyOMJ" pitchFamily="2" charset="0"/>
              </a:rPr>
              <a:t>ঘ</a:t>
            </a:r>
            <a:r>
              <a:rPr lang="en-US" sz="4000" dirty="0" smtClean="0">
                <a:latin typeface="SutonnyOMJ" pitchFamily="2" charset="0"/>
                <a:cs typeface="SutonnyOMJ" pitchFamily="2" charset="0"/>
              </a:rPr>
              <a:t>) </a:t>
            </a:r>
            <a:r>
              <a:rPr lang="en-US" sz="4000" dirty="0" smtClean="0">
                <a:latin typeface="Times New Roman" pitchFamily="18" charset="0"/>
                <a:cs typeface="Times New Roman" pitchFamily="18" charset="0"/>
              </a:rPr>
              <a:t>1 kg ms</a:t>
            </a:r>
            <a:r>
              <a:rPr lang="en-US" sz="4000" baseline="30000" dirty="0" smtClean="0">
                <a:latin typeface="Times New Roman" pitchFamily="18" charset="0"/>
                <a:cs typeface="Times New Roman" pitchFamily="18" charset="0"/>
              </a:rPr>
              <a:t>-1</a:t>
            </a:r>
          </a:p>
          <a:p>
            <a:endParaRPr lang="en-US" sz="4000" baseline="30000" dirty="0" smtClean="0">
              <a:latin typeface="Times New Roman" pitchFamily="18" charset="0"/>
              <a:cs typeface="Times New Roman" pitchFamily="18" charset="0"/>
            </a:endParaRPr>
          </a:p>
          <a:p>
            <a:endParaRPr lang="en-US" sz="4000" baseline="30000" dirty="0" smtClean="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
        <p:nvSpPr>
          <p:cNvPr id="6" name="Oval 5"/>
          <p:cNvSpPr/>
          <p:nvPr/>
        </p:nvSpPr>
        <p:spPr>
          <a:xfrm>
            <a:off x="5486400" y="4038600"/>
            <a:ext cx="457200" cy="4572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xmlns="" val="10186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52400" y="152400"/>
            <a:ext cx="8839199" cy="1015663"/>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6000" dirty="0" err="1" smtClean="0">
                <a:latin typeface="SutonnyOMJ" pitchFamily="2" charset="0"/>
                <a:cs typeface="SutonnyOMJ" pitchFamily="2" charset="0"/>
              </a:rPr>
              <a:t>বাড়ির</a:t>
            </a:r>
            <a:r>
              <a:rPr lang="en-US"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কাজ</a:t>
            </a:r>
            <a:endParaRPr lang="en-US" sz="6000" dirty="0">
              <a:latin typeface="SutonnyOMJ" pitchFamily="2" charset="0"/>
              <a:cs typeface="SutonnyOMJ" pitchFamily="2" charset="0"/>
            </a:endParaRPr>
          </a:p>
        </p:txBody>
      </p:sp>
      <p:sp>
        <p:nvSpPr>
          <p:cNvPr id="4" name="TextBox 3"/>
          <p:cNvSpPr txBox="1"/>
          <p:nvPr/>
        </p:nvSpPr>
        <p:spPr>
          <a:xfrm>
            <a:off x="152400" y="1143000"/>
            <a:ext cx="8839200" cy="2308324"/>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4800" dirty="0" err="1" smtClean="0">
                <a:latin typeface="SutonnyOMJ" pitchFamily="2" charset="0"/>
                <a:cs typeface="SutonnyOMJ" pitchFamily="2" charset="0"/>
              </a:rPr>
              <a:t>ফারুক</a:t>
            </a:r>
            <a:r>
              <a:rPr lang="en-US" sz="4800" dirty="0" smtClean="0">
                <a:latin typeface="SutonnyOMJ" pitchFamily="2" charset="0"/>
                <a:cs typeface="SutonnyOMJ" pitchFamily="2" charset="0"/>
              </a:rPr>
              <a:t> 10 kg </a:t>
            </a:r>
            <a:r>
              <a:rPr lang="en-US" sz="4800" dirty="0" err="1" smtClean="0">
                <a:latin typeface="SutonnyOMJ" pitchFamily="2" charset="0"/>
                <a:cs typeface="SutonnyOMJ" pitchFamily="2" charset="0"/>
              </a:rPr>
              <a:t>ভরের</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একটি</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বাক্স</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একটি</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মেঝের</a:t>
            </a:r>
            <a:endParaRPr lang="en-US" sz="4800" dirty="0" smtClean="0">
              <a:latin typeface="SutonnyOMJ" pitchFamily="2" charset="0"/>
              <a:cs typeface="SutonnyOMJ" pitchFamily="2" charset="0"/>
            </a:endParaRPr>
          </a:p>
          <a:p>
            <a:pPr algn="just"/>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উপর</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দিয়ে</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টেনে</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নিল</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বাক্সটি</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টেনে</a:t>
            </a:r>
            <a:r>
              <a:rPr lang="en-US" sz="4800" dirty="0" smtClean="0">
                <a:latin typeface="SutonnyOMJ" pitchFamily="2" charset="0"/>
                <a:cs typeface="SutonnyOMJ" pitchFamily="2" charset="0"/>
              </a:rPr>
              <a:t> </a:t>
            </a:r>
            <a:r>
              <a:rPr lang="en-US" sz="4800" dirty="0" err="1" smtClean="0">
                <a:latin typeface="SutonnyOMJ" pitchFamily="2" charset="0"/>
                <a:cs typeface="SutonnyOMJ" pitchFamily="2" charset="0"/>
              </a:rPr>
              <a:t>নেওয়ার</a:t>
            </a:r>
            <a:r>
              <a:rPr lang="en-US" sz="4800" dirty="0" smtClean="0">
                <a:latin typeface="SutonnyOMJ" pitchFamily="2" charset="0"/>
                <a:cs typeface="SutonnyOMJ" pitchFamily="2" charset="0"/>
              </a:rPr>
              <a:t> </a:t>
            </a:r>
          </a:p>
          <a:p>
            <a:pPr algn="just"/>
            <a:r>
              <a:rPr lang="en-US" sz="4800" dirty="0" err="1" smtClean="0">
                <a:latin typeface="SutonnyOMJ" pitchFamily="2" charset="0"/>
                <a:cs typeface="SutonnyOMJ" pitchFamily="2" charset="0"/>
              </a:rPr>
              <a:t>সময়</a:t>
            </a:r>
            <a:r>
              <a:rPr lang="en-US" sz="4800" dirty="0" smtClean="0">
                <a:latin typeface="SutonnyOMJ" pitchFamily="2" charset="0"/>
                <a:cs typeface="SutonnyOMJ" pitchFamily="2" charset="0"/>
              </a:rPr>
              <a:t> 30N </a:t>
            </a:r>
            <a:r>
              <a:rPr lang="bn-BD" sz="4800" dirty="0" smtClean="0">
                <a:latin typeface="SutonnyOMJ" pitchFamily="2" charset="0"/>
                <a:cs typeface="SutonnyOMJ" pitchFamily="2" charset="0"/>
              </a:rPr>
              <a:t>বল প্রয়োগ করে</a:t>
            </a:r>
            <a:r>
              <a:rPr lang="en-US" sz="4800" dirty="0" err="1" smtClean="0">
                <a:latin typeface="SutonnyOMJ" pitchFamily="2" charset="0"/>
                <a:cs typeface="SutonnyOMJ" pitchFamily="2" charset="0"/>
              </a:rPr>
              <a:t>ছিল</a:t>
            </a:r>
            <a:r>
              <a:rPr lang="bn-BD" sz="4800" dirty="0" smtClean="0">
                <a:latin typeface="SutonnyOMJ" pitchFamily="2" charset="0"/>
                <a:cs typeface="SutonnyOMJ" pitchFamily="2" charset="0"/>
              </a:rPr>
              <a:t>।</a:t>
            </a:r>
            <a:endParaRPr lang="en-US" sz="4800" dirty="0" smtClean="0">
              <a:latin typeface="SutonnyOMJ" pitchFamily="2" charset="0"/>
              <a:cs typeface="SutonnyOMJ" pitchFamily="2" charset="0"/>
            </a:endParaRPr>
          </a:p>
        </p:txBody>
      </p:sp>
      <p:sp>
        <p:nvSpPr>
          <p:cNvPr id="5" name="TextBox 4"/>
          <p:cNvSpPr txBox="1"/>
          <p:nvPr/>
        </p:nvSpPr>
        <p:spPr>
          <a:xfrm>
            <a:off x="152400" y="3380125"/>
            <a:ext cx="8839200" cy="3477875"/>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4400" dirty="0" err="1" smtClean="0">
                <a:latin typeface="SutonnyOMJ" pitchFamily="2" charset="0"/>
                <a:cs typeface="SutonnyOMJ" pitchFamily="2" charset="0"/>
              </a:rPr>
              <a:t>উপরোক্ত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ঘটনার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আলোকে</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নিচের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প্রশ্নগুলোর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উত্তর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দাওঃ</a:t>
            </a:r>
            <a:endParaRPr lang="en-US" sz="4400" dirty="0" smtClean="0">
              <a:latin typeface="SutonnyOMJ" pitchFamily="2" charset="0"/>
              <a:cs typeface="SutonnyOMJ" pitchFamily="2" charset="0"/>
            </a:endParaRPr>
          </a:p>
          <a:p>
            <a:pPr algn="just"/>
            <a:r>
              <a:rPr lang="en-US" sz="4400" dirty="0" smtClean="0">
                <a:latin typeface="SutonnyOMJ" pitchFamily="2" charset="0"/>
                <a:cs typeface="SutonnyOMJ" pitchFamily="2" charset="0"/>
              </a:rPr>
              <a:t>১। </a:t>
            </a:r>
            <a:r>
              <a:rPr lang="bn-BD" sz="4400" dirty="0" smtClean="0">
                <a:latin typeface="SutonnyOMJ" pitchFamily="2" charset="0"/>
                <a:cs typeface="SutonnyOMJ" pitchFamily="2" charset="0"/>
              </a:rPr>
              <a:t>কোনো বস্তুর ভর-বেগ</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কাকে</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বলে</a:t>
            </a:r>
            <a:r>
              <a:rPr lang="en-US" sz="4400" dirty="0" smtClean="0">
                <a:latin typeface="SutonnyOMJ" pitchFamily="2" charset="0"/>
                <a:cs typeface="SutonnyOMJ" pitchFamily="2" charset="0"/>
              </a:rPr>
              <a:t>?</a:t>
            </a:r>
          </a:p>
          <a:p>
            <a:pPr algn="just"/>
            <a:r>
              <a:rPr lang="en-US" sz="4400" dirty="0" smtClean="0">
                <a:latin typeface="SutonnyOMJ" pitchFamily="2" charset="0"/>
                <a:cs typeface="SutonnyOMJ" pitchFamily="2" charset="0"/>
              </a:rPr>
              <a:t>২। </a:t>
            </a:r>
            <a:r>
              <a:rPr lang="en-US" sz="4400" dirty="0" err="1" smtClean="0">
                <a:latin typeface="SutonnyOMJ" pitchFamily="2" charset="0"/>
                <a:cs typeface="SutonnyOMJ" pitchFamily="2" charset="0"/>
              </a:rPr>
              <a:t>বাক্সটির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উপর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প্রযুক্ত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বলের</a:t>
            </a:r>
            <a:r>
              <a:rPr lang="en-US" sz="4400" dirty="0" smtClean="0">
                <a:latin typeface="SutonnyOMJ" pitchFamily="2" charset="0"/>
                <a:cs typeface="SutonnyOMJ" pitchFamily="2" charset="0"/>
              </a:rPr>
              <a:t> </a:t>
            </a:r>
            <a:r>
              <a:rPr lang="bn-BD" sz="4400" dirty="0" smtClean="0">
                <a:latin typeface="SutonnyOMJ" pitchFamily="2" charset="0"/>
                <a:cs typeface="SutonnyOMJ" pitchFamily="2" charset="0"/>
              </a:rPr>
              <a:t> কারণে সৃষ্ট ত্বরুণের </a:t>
            </a:r>
            <a:r>
              <a:rPr lang="en-US" sz="4400" dirty="0" err="1" smtClean="0">
                <a:latin typeface="SutonnyOMJ" pitchFamily="2" charset="0"/>
                <a:cs typeface="SutonnyOMJ" pitchFamily="2" charset="0"/>
              </a:rPr>
              <a:t>মান</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নির্ণয়</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কর</a:t>
            </a:r>
            <a:r>
              <a:rPr lang="en-US" sz="4400" dirty="0" smtClean="0">
                <a:latin typeface="SutonnyOMJ" pitchFamily="2" charset="0"/>
                <a:cs typeface="SutonnyOMJ" pitchFamily="2" charset="0"/>
              </a:rPr>
              <a:t>।</a:t>
            </a:r>
          </a:p>
        </p:txBody>
      </p:sp>
      <p:sp>
        <p:nvSpPr>
          <p:cNvPr id="6" name="Frame 5"/>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xmlns="" val="3809523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3" cstate="print"/>
          <a:stretch>
            <a:fillRect/>
          </a:stretch>
        </p:blipFill>
        <p:spPr>
          <a:xfrm>
            <a:off x="152400" y="152400"/>
            <a:ext cx="8763000" cy="65341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Frame 2"/>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1565196"/>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utonnyOMJ" pitchFamily="2" charset="0"/>
                <a:cs typeface="SutonnyOMJ"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utonnyOMJ" pitchFamily="2" charset="0"/>
              <a:cs typeface="SutonnyOMJ" pitchFamily="2" charset="0"/>
            </a:endParaRPr>
          </a:p>
        </p:txBody>
      </p:sp>
      <p:sp>
        <p:nvSpPr>
          <p:cNvPr id="3" name="TextBox 2"/>
          <p:cNvSpPr txBox="1"/>
          <p:nvPr/>
        </p:nvSpPr>
        <p:spPr>
          <a:xfrm>
            <a:off x="172328" y="3089196"/>
            <a:ext cx="8763000" cy="1077218"/>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3200" dirty="0" smtClean="0">
                <a:solidFill>
                  <a:srgbClr val="005426"/>
                </a:solidFill>
                <a:latin typeface="SutonnyOMJ" pitchFamily="2" charset="0"/>
                <a:cs typeface="SutonnyOMJ"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SutonnyOMJ" pitchFamily="2" charset="0"/>
              <a:cs typeface="SutonnyOMJ" pitchFamily="2" charset="0"/>
            </a:endParaRPr>
          </a:p>
        </p:txBody>
      </p:sp>
      <p:sp>
        <p:nvSpPr>
          <p:cNvPr id="4" name="TextBox 3"/>
          <p:cNvSpPr txBox="1"/>
          <p:nvPr/>
        </p:nvSpPr>
        <p:spPr>
          <a:xfrm>
            <a:off x="172328" y="4232196"/>
            <a:ext cx="8763000" cy="1077218"/>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200" dirty="0" smtClean="0">
                <a:latin typeface="Nikosh" pitchFamily="2" charset="0"/>
                <a:cs typeface="Nikosh" pitchFamily="2" charset="0"/>
              </a:rPr>
              <a:t>  </a:t>
            </a:r>
            <a:r>
              <a:rPr lang="bn-IN" sz="3200" dirty="0" smtClean="0">
                <a:latin typeface="SutonnyOMJ" pitchFamily="2" charset="0"/>
                <a:cs typeface="SutonnyOMJ" pitchFamily="2" charset="0"/>
              </a:rPr>
              <a:t>জনাব </a:t>
            </a:r>
            <a:r>
              <a:rPr lang="bn-IN" sz="3200" dirty="0">
                <a:latin typeface="SutonnyOMJ" pitchFamily="2" charset="0"/>
                <a:cs typeface="SutonnyOMJ" pitchFamily="2" charset="0"/>
              </a:rPr>
              <a:t>মোঃ সামসুদ্দিন আহমেদ, প্রভাষক, টিটিসি, কুমিল্লা</a:t>
            </a:r>
          </a:p>
          <a:p>
            <a:r>
              <a:rPr lang="bn-BD" sz="3200" dirty="0" smtClean="0">
                <a:latin typeface="SutonnyOMJ" pitchFamily="2" charset="0"/>
                <a:cs typeface="SutonnyOMJ" pitchFamily="2" charset="0"/>
              </a:rPr>
              <a:t> </a:t>
            </a:r>
            <a:r>
              <a:rPr lang="bn-IN" sz="3200" dirty="0" smtClean="0">
                <a:latin typeface="SutonnyOMJ" pitchFamily="2" charset="0"/>
                <a:cs typeface="SutonnyOMJ" pitchFamily="2" charset="0"/>
              </a:rPr>
              <a:t>জনাব মোঃ</a:t>
            </a:r>
            <a:r>
              <a:rPr lang="en-GB" sz="3200" dirty="0" smtClean="0">
                <a:latin typeface="SutonnyOMJ" pitchFamily="2" charset="0"/>
                <a:cs typeface="SutonnyOMJ" pitchFamily="2" charset="0"/>
              </a:rPr>
              <a:t> </a:t>
            </a:r>
            <a:r>
              <a:rPr lang="en-GB" sz="3200" dirty="0" err="1" smtClean="0">
                <a:latin typeface="SutonnyOMJ" pitchFamily="2" charset="0"/>
                <a:cs typeface="SutonnyOMJ" pitchFamily="2" charset="0"/>
              </a:rPr>
              <a:t>রাশেদুল</a:t>
            </a:r>
            <a:r>
              <a:rPr lang="en-GB" sz="3200" dirty="0" smtClean="0">
                <a:latin typeface="SutonnyOMJ" pitchFamily="2" charset="0"/>
                <a:cs typeface="SutonnyOMJ" pitchFamily="2" charset="0"/>
              </a:rPr>
              <a:t> </a:t>
            </a:r>
            <a:r>
              <a:rPr lang="en-GB" sz="3200" dirty="0" err="1" smtClean="0">
                <a:latin typeface="SutonnyOMJ" pitchFamily="2" charset="0"/>
                <a:cs typeface="SutonnyOMJ" pitchFamily="2" charset="0"/>
              </a:rPr>
              <a:t>ইসলাম</a:t>
            </a:r>
            <a:r>
              <a:rPr lang="en-GB" sz="3200" dirty="0" smtClean="0">
                <a:latin typeface="SutonnyOMJ" pitchFamily="2" charset="0"/>
                <a:cs typeface="SutonnyOMJ" pitchFamily="2" charset="0"/>
              </a:rPr>
              <a:t>, </a:t>
            </a:r>
            <a:r>
              <a:rPr lang="en-GB" sz="3200" dirty="0" err="1" smtClean="0">
                <a:latin typeface="SutonnyOMJ" pitchFamily="2" charset="0"/>
                <a:cs typeface="SutonnyOMJ" pitchFamily="2" charset="0"/>
              </a:rPr>
              <a:t>ট্রেইনার</a:t>
            </a:r>
            <a:r>
              <a:rPr lang="en-GB" sz="3200" dirty="0" smtClean="0">
                <a:latin typeface="SutonnyOMJ" pitchFamily="2" charset="0"/>
                <a:cs typeface="SutonnyOMJ" pitchFamily="2" charset="0"/>
              </a:rPr>
              <a:t>, </a:t>
            </a:r>
            <a:r>
              <a:rPr lang="en-GB" sz="3200" dirty="0" err="1" smtClean="0">
                <a:latin typeface="SutonnyOMJ" pitchFamily="2" charset="0"/>
                <a:cs typeface="SutonnyOMJ" pitchFamily="2" charset="0"/>
              </a:rPr>
              <a:t>মাইক্রোসফট</a:t>
            </a:r>
            <a:r>
              <a:rPr lang="en-GB" sz="3200" dirty="0" smtClean="0">
                <a:latin typeface="SutonnyOMJ" pitchFamily="2" charset="0"/>
                <a:cs typeface="SutonnyOMJ" pitchFamily="2" charset="0"/>
              </a:rPr>
              <a:t> </a:t>
            </a:r>
            <a:r>
              <a:rPr lang="en-GB" sz="3200" dirty="0" err="1" smtClean="0">
                <a:latin typeface="SutonnyOMJ" pitchFamily="2" charset="0"/>
                <a:cs typeface="SutonnyOMJ" pitchFamily="2" charset="0"/>
              </a:rPr>
              <a:t>বাংলাদেশ</a:t>
            </a:r>
            <a:r>
              <a:rPr lang="en-GB" sz="3200" dirty="0" smtClean="0">
                <a:latin typeface="SutonnyOMJ" pitchFamily="2" charset="0"/>
                <a:cs typeface="SutonnyOMJ" pitchFamily="2" charset="0"/>
              </a:rPr>
              <a:t>।</a:t>
            </a:r>
            <a:endParaRPr lang="bn-IN" sz="3200" dirty="0" smtClean="0">
              <a:latin typeface="SutonnyOMJ" pitchFamily="2" charset="0"/>
              <a:cs typeface="SutonnyOMJ" pitchFamily="2" charset="0"/>
            </a:endParaRPr>
          </a:p>
        </p:txBody>
      </p:sp>
      <p:sp>
        <p:nvSpPr>
          <p:cNvPr id="5" name="TextBox 4"/>
          <p:cNvSpPr txBox="1"/>
          <p:nvPr/>
        </p:nvSpPr>
        <p:spPr>
          <a:xfrm>
            <a:off x="172328" y="1793796"/>
            <a:ext cx="8763000" cy="1200329"/>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3600" dirty="0" smtClean="0">
                <a:solidFill>
                  <a:srgbClr val="003399"/>
                </a:solidFill>
                <a:latin typeface="SutonnyOMJ" pitchFamily="2" charset="0"/>
                <a:cs typeface="SutonnyOMJ" pitchFamily="2" charset="0"/>
              </a:rPr>
              <a:t>শিক্ষা মন্ত্রণালয়, মাউশি, এনসিটিবি ও এটুআই-এর সংশ্লিষ্ট কর্মকর্তাবৃন্দ </a:t>
            </a:r>
            <a:endParaRPr lang="en-US" sz="3600" dirty="0">
              <a:solidFill>
                <a:srgbClr val="003399"/>
              </a:solidFill>
              <a:latin typeface="SutonnyOMJ" pitchFamily="2" charset="0"/>
              <a:cs typeface="SutonnyOMJ"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5" name="Diagram 4"/>
          <p:cNvGraphicFramePr/>
          <p:nvPr/>
        </p:nvGraphicFramePr>
        <p:xfrm>
          <a:off x="228600" y="152400"/>
          <a:ext cx="8686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1.jpg"/>
          <p:cNvPicPr>
            <a:picLocks noChangeAspect="1"/>
          </p:cNvPicPr>
          <p:nvPr/>
        </p:nvPicPr>
        <p:blipFill>
          <a:blip r:embed="rId6" cstate="print"/>
          <a:stretch>
            <a:fillRect/>
          </a:stretch>
        </p:blipFill>
        <p:spPr>
          <a:xfrm>
            <a:off x="4648200" y="172528"/>
            <a:ext cx="4267200" cy="3180272"/>
          </a:xfrm>
          <a:prstGeom prst="flowChartAlternateProcess">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228600" y="228600"/>
            <a:ext cx="8763000" cy="1446550"/>
          </a:xfrm>
          <a:prstGeom prst="rect">
            <a:avLst/>
          </a:prstGeo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8800" dirty="0" smtClean="0">
                <a:latin typeface="SutonnyOMJ" pitchFamily="2" charset="0"/>
                <a:cs typeface="SutonnyOMJ" pitchFamily="2" charset="0"/>
              </a:rPr>
              <a:t>ক্রিকেট খেলা দেখো</a:t>
            </a:r>
            <a:endParaRPr lang="en-US" sz="8800" dirty="0">
              <a:latin typeface="SutonnyOMJ" pitchFamily="2" charset="0"/>
              <a:cs typeface="SutonnyOMJ" pitchFamily="2" charset="0"/>
            </a:endParaRPr>
          </a:p>
        </p:txBody>
      </p:sp>
      <p:sp>
        <p:nvSpPr>
          <p:cNvPr id="11" name="TextBox 10"/>
          <p:cNvSpPr txBox="1"/>
          <p:nvPr/>
        </p:nvSpPr>
        <p:spPr>
          <a:xfrm>
            <a:off x="152400" y="3048000"/>
            <a:ext cx="8839200" cy="1938992"/>
          </a:xfrm>
          <a:prstGeom prst="rect">
            <a:avLst/>
          </a:prstGeom>
          <a:solidFill>
            <a:schemeClr val="accent5">
              <a:lumMod val="60000"/>
              <a:lumOff val="40000"/>
            </a:schemeClr>
          </a:solid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endParaRPr lang="en-GB" sz="4000" dirty="0" smtClean="0">
              <a:latin typeface="SutonnyOMJ" pitchFamily="2" charset="0"/>
              <a:cs typeface="SutonnyOMJ" pitchFamily="2" charset="0"/>
            </a:endParaRPr>
          </a:p>
          <a:p>
            <a:pPr algn="ctr"/>
            <a:r>
              <a:rPr lang="bn-BD" sz="4000" dirty="0" smtClean="0">
                <a:latin typeface="SutonnyOMJ" pitchFamily="2" charset="0"/>
                <a:cs typeface="SutonnyOMJ" pitchFamily="2" charset="0"/>
              </a:rPr>
              <a:t>ব্যাটসম্যান প্রত্যেক বলে ৬ রান নিতে পারেনি কেনো?</a:t>
            </a:r>
            <a:endParaRPr lang="en-GB" sz="4000" dirty="0" smtClean="0">
              <a:latin typeface="SutonnyOMJ" pitchFamily="2" charset="0"/>
              <a:cs typeface="SutonnyOMJ" pitchFamily="2" charset="0"/>
            </a:endParaRPr>
          </a:p>
          <a:p>
            <a:pPr algn="ctr"/>
            <a:endParaRPr lang="en-US" sz="4000" dirty="0">
              <a:latin typeface="SutonnyOMJ" pitchFamily="2" charset="0"/>
              <a:cs typeface="SutonnyOMJ" pitchFamily="2" charset="0"/>
            </a:endParaRPr>
          </a:p>
        </p:txBody>
      </p:sp>
      <p:sp>
        <p:nvSpPr>
          <p:cNvPr id="12" name="TextBox 11"/>
          <p:cNvSpPr txBox="1"/>
          <p:nvPr/>
        </p:nvSpPr>
        <p:spPr>
          <a:xfrm>
            <a:off x="152400" y="5029200"/>
            <a:ext cx="8991600" cy="1569660"/>
          </a:xfrm>
          <a:prstGeom prst="rect">
            <a:avLst/>
          </a:prstGeom>
          <a:solidFill>
            <a:schemeClr val="accent2">
              <a:lumMod val="60000"/>
              <a:lumOff val="40000"/>
            </a:schemeClr>
          </a:solid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800" dirty="0" smtClean="0">
                <a:latin typeface="SutonnyOMJ" pitchFamily="2" charset="0"/>
                <a:cs typeface="SutonnyOMJ" pitchFamily="2" charset="0"/>
              </a:rPr>
              <a:t>এখানে কী কোনো বৈজ্ঞানিক সূত্র কাজ করছে ?</a:t>
            </a:r>
            <a:endParaRPr lang="en-GB" sz="4800" dirty="0" smtClean="0">
              <a:latin typeface="SutonnyOMJ" pitchFamily="2" charset="0"/>
              <a:cs typeface="SutonnyOMJ" pitchFamily="2" charset="0"/>
            </a:endParaRPr>
          </a:p>
          <a:p>
            <a:pPr algn="ctr"/>
            <a:endParaRPr lang="en-US" sz="4800" dirty="0">
              <a:latin typeface="SutonnyOMJ" pitchFamily="2" charset="0"/>
              <a:cs typeface="SutonnyOMJ" pitchFamily="2" charset="0"/>
            </a:endParaRPr>
          </a:p>
        </p:txBody>
      </p:sp>
      <p:sp>
        <p:nvSpPr>
          <p:cNvPr id="8" name="Frame 7"/>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aphicFrame>
        <p:nvGraphicFramePr>
          <p:cNvPr id="13" name="Object 12">
            <a:hlinkClick r:id="" action="ppaction://ole?verb=0"/>
          </p:cNvPr>
          <p:cNvGraphicFramePr>
            <a:graphicFrameLocks noChangeAspect="1"/>
          </p:cNvGraphicFramePr>
          <p:nvPr/>
        </p:nvGraphicFramePr>
        <p:xfrm>
          <a:off x="3810000" y="1752600"/>
          <a:ext cx="1600200" cy="1221581"/>
        </p:xfrm>
        <a:graphic>
          <a:graphicData uri="http://schemas.openxmlformats.org/presentationml/2006/ole">
            <p:oleObj spid="_x0000_s1031" name="Packager Shell Object" showAsIcon="1" r:id="rId4"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152400" y="1295400"/>
            <a:ext cx="8776019" cy="5410200"/>
          </a:xfrm>
          <a:prstGeom prst="rect">
            <a:avLst/>
          </a:prstGeom>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p:cNvSpPr txBox="1"/>
          <p:nvPr/>
        </p:nvSpPr>
        <p:spPr>
          <a:xfrm>
            <a:off x="152400" y="152400"/>
            <a:ext cx="8839200" cy="1107996"/>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600" dirty="0" err="1" smtClean="0">
                <a:solidFill>
                  <a:schemeClr val="bg1"/>
                </a:solidFill>
                <a:latin typeface="SutonnyOMJ" pitchFamily="2" charset="0"/>
                <a:cs typeface="SutonnyOMJ" pitchFamily="2" charset="0"/>
              </a:rPr>
              <a:t>পাঠ</a:t>
            </a:r>
            <a:r>
              <a:rPr lang="en-US" sz="6600" dirty="0" smtClean="0">
                <a:solidFill>
                  <a:schemeClr val="bg1"/>
                </a:solidFill>
                <a:latin typeface="SutonnyOMJ" pitchFamily="2" charset="0"/>
                <a:cs typeface="SutonnyOMJ" pitchFamily="2" charset="0"/>
              </a:rPr>
              <a:t> </a:t>
            </a:r>
            <a:r>
              <a:rPr lang="en-US" sz="6600" dirty="0" err="1" smtClean="0">
                <a:solidFill>
                  <a:schemeClr val="bg1"/>
                </a:solidFill>
                <a:latin typeface="SutonnyOMJ" pitchFamily="2" charset="0"/>
                <a:cs typeface="SutonnyOMJ" pitchFamily="2" charset="0"/>
              </a:rPr>
              <a:t>ঘোষণা</a:t>
            </a:r>
            <a:endParaRPr lang="en-US" sz="6600" dirty="0">
              <a:solidFill>
                <a:schemeClr val="bg1"/>
              </a:solidFill>
              <a:latin typeface="SutonnyOMJ" pitchFamily="2" charset="0"/>
              <a:cs typeface="SutonnyOMJ" pitchFamily="2" charset="0"/>
            </a:endParaRPr>
          </a:p>
        </p:txBody>
      </p:sp>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Wave 5"/>
          <p:cNvSpPr/>
          <p:nvPr/>
        </p:nvSpPr>
        <p:spPr>
          <a:xfrm>
            <a:off x="1524000" y="2057400"/>
            <a:ext cx="5105400" cy="1981200"/>
          </a:xfrm>
          <a:prstGeom prst="wave">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bg1"/>
                </a:solidFill>
                <a:latin typeface="SutonnyOMJ" pitchFamily="2" charset="0"/>
                <a:cs typeface="SutonnyOMJ" pitchFamily="2" charset="0"/>
              </a:rPr>
              <a:t>গতির দ্বিতীয় সূত্র</a:t>
            </a:r>
            <a:endParaRPr lang="en-US" sz="4800" dirty="0" smtClean="0">
              <a:solidFill>
                <a:schemeClr val="bg1"/>
              </a:solidFill>
              <a:latin typeface="SutonnyOMJ" pitchFamily="2" charset="0"/>
              <a:cs typeface="SutonnyOMJ" pitchFamily="2" charset="0"/>
            </a:endParaRPr>
          </a:p>
          <a:p>
            <a:pPr algn="ctr"/>
            <a:endParaRPr lang="en-GB"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52400" y="152400"/>
            <a:ext cx="8839200" cy="923330"/>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5400" dirty="0" err="1" smtClean="0">
                <a:latin typeface="SutonnyOMJ" pitchFamily="2" charset="0"/>
                <a:cs typeface="SutonnyOMJ" pitchFamily="2" charset="0"/>
              </a:rPr>
              <a:t>এই</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পাঠ</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শেষে</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শিক্ষার্থীরা</a:t>
            </a:r>
            <a:r>
              <a:rPr lang="en-US" sz="5400" dirty="0" smtClean="0">
                <a:latin typeface="SutonnyOMJ" pitchFamily="2" charset="0"/>
                <a:cs typeface="SutonnyOMJ" pitchFamily="2" charset="0"/>
              </a:rPr>
              <a:t>…</a:t>
            </a:r>
            <a:endParaRPr lang="en-US" sz="5400" dirty="0">
              <a:latin typeface="SutonnyOMJ" pitchFamily="2" charset="0"/>
              <a:cs typeface="SutonnyOMJ" pitchFamily="2" charset="0"/>
            </a:endParaRPr>
          </a:p>
        </p:txBody>
      </p:sp>
      <p:sp>
        <p:nvSpPr>
          <p:cNvPr id="7" name="TextBox 6"/>
          <p:cNvSpPr txBox="1"/>
          <p:nvPr/>
        </p:nvSpPr>
        <p:spPr>
          <a:xfrm>
            <a:off x="152400" y="1828800"/>
            <a:ext cx="8763000" cy="1446550"/>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buFont typeface="Wingdings" pitchFamily="2" charset="2"/>
              <a:buChar char="Ø"/>
            </a:pPr>
            <a:r>
              <a:rPr lang="en-US" sz="3000" dirty="0" smtClean="0">
                <a:latin typeface="NikoshBAN" pitchFamily="2" charset="0"/>
                <a:cs typeface="NikoshBAN" pitchFamily="2" charset="0"/>
              </a:rPr>
              <a:t> </a:t>
            </a:r>
            <a:r>
              <a:rPr lang="bn-BD" sz="4400" dirty="0" smtClean="0">
                <a:latin typeface="SutonnyOMJ" pitchFamily="2" charset="0"/>
                <a:cs typeface="SutonnyOMJ" pitchFamily="2" charset="0"/>
              </a:rPr>
              <a:t>গতি এবং বস্তুর আকারের উপর বলের প্রভাব বিশ্লেষণ</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করতে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পারবে</a:t>
            </a:r>
            <a:endParaRPr lang="en-US" sz="3000" dirty="0">
              <a:latin typeface="SutonnyOMJ" pitchFamily="2" charset="0"/>
              <a:cs typeface="SutonnyOMJ" pitchFamily="2" charset="0"/>
            </a:endParaRPr>
          </a:p>
        </p:txBody>
      </p:sp>
      <p:sp>
        <p:nvSpPr>
          <p:cNvPr id="8" name="TextBox 7"/>
          <p:cNvSpPr txBox="1"/>
          <p:nvPr/>
        </p:nvSpPr>
        <p:spPr>
          <a:xfrm>
            <a:off x="228600" y="1066800"/>
            <a:ext cx="8686800" cy="769441"/>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buFont typeface="Wingdings" pitchFamily="2" charset="2"/>
              <a:buChar char="Ø"/>
            </a:pPr>
            <a:r>
              <a:rPr lang="en-US" sz="3000" dirty="0" smtClean="0">
                <a:latin typeface="NikoshBAN" pitchFamily="2" charset="0"/>
                <a:cs typeface="NikoshBAN" pitchFamily="2" charset="0"/>
              </a:rPr>
              <a:t> </a:t>
            </a:r>
            <a:r>
              <a:rPr lang="bn-BD" sz="4400" dirty="0" smtClean="0">
                <a:latin typeface="SutonnyOMJ" pitchFamily="2" charset="0"/>
                <a:cs typeface="SutonnyOMJ" pitchFamily="2" charset="0"/>
              </a:rPr>
              <a:t>ভরবেগ </a:t>
            </a:r>
            <a:r>
              <a:rPr lang="en-US" sz="4400" dirty="0" err="1" smtClean="0">
                <a:latin typeface="SutonnyOMJ" pitchFamily="2" charset="0"/>
                <a:cs typeface="SutonnyOMJ" pitchFamily="2" charset="0"/>
              </a:rPr>
              <a:t>ব্যাখ্যা</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করতে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পারবে</a:t>
            </a:r>
            <a:endParaRPr lang="en-US" sz="3000" dirty="0">
              <a:latin typeface="SutonnyOMJ" pitchFamily="2" charset="0"/>
              <a:cs typeface="SutonnyOMJ" pitchFamily="2" charset="0"/>
            </a:endParaRPr>
          </a:p>
        </p:txBody>
      </p:sp>
      <p:sp>
        <p:nvSpPr>
          <p:cNvPr id="10" name="TextBox 9"/>
          <p:cNvSpPr txBox="1"/>
          <p:nvPr/>
        </p:nvSpPr>
        <p:spPr>
          <a:xfrm>
            <a:off x="152400" y="3352800"/>
            <a:ext cx="8839200" cy="1446550"/>
          </a:xfrm>
          <a:prstGeom prst="rect">
            <a:avLst/>
          </a:prstGeom>
          <a:blipFill>
            <a:blip r:embed="rId6"/>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buFont typeface="Wingdings" pitchFamily="2" charset="2"/>
              <a:buChar char="Ø"/>
            </a:pPr>
            <a:r>
              <a:rPr lang="en-US" sz="4400" dirty="0" smtClean="0">
                <a:latin typeface="NikoshBAN" pitchFamily="2" charset="0"/>
                <a:cs typeface="NikoshBAN" pitchFamily="2" charset="0"/>
              </a:rPr>
              <a:t> </a:t>
            </a:r>
            <a:r>
              <a:rPr lang="bn-BD" sz="4400" dirty="0" smtClean="0">
                <a:latin typeface="SutonnyOMJ" pitchFamily="2" charset="0"/>
                <a:cs typeface="SutonnyOMJ" pitchFamily="2" charset="0"/>
              </a:rPr>
              <a:t>নিউটনের গতির ২য় সূত্র ব্যবহার করে বল পরিমাপ </a:t>
            </a:r>
            <a:r>
              <a:rPr lang="en-US" sz="4400" dirty="0" err="1" smtClean="0">
                <a:latin typeface="SutonnyOMJ" pitchFamily="2" charset="0"/>
                <a:cs typeface="SutonnyOMJ" pitchFamily="2" charset="0"/>
              </a:rPr>
              <a:t>করতে</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পারবে</a:t>
            </a:r>
            <a:endParaRPr lang="en-US" sz="4400" dirty="0">
              <a:latin typeface="SutonnyOMJ" pitchFamily="2" charset="0"/>
              <a:cs typeface="SutonnyOMJ" pitchFamily="2" charset="0"/>
            </a:endParaRPr>
          </a:p>
        </p:txBody>
      </p:sp>
      <p:sp>
        <p:nvSpPr>
          <p:cNvPr id="11" name="Frame 10"/>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7400"/>
            <a:ext cx="9144000" cy="685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153400" y="609600"/>
            <a:ext cx="228600" cy="3640348"/>
            <a:chOff x="6858000" y="1447800"/>
            <a:chExt cx="228600" cy="3640348"/>
          </a:xfrm>
        </p:grpSpPr>
        <p:sp>
          <p:nvSpPr>
            <p:cNvPr id="3" name="Can 2"/>
            <p:cNvSpPr/>
            <p:nvPr/>
          </p:nvSpPr>
          <p:spPr>
            <a:xfrm>
              <a:off x="6858000" y="1447800"/>
              <a:ext cx="228600" cy="1828800"/>
            </a:xfrm>
            <a:prstGeom prst="can">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p:cNvSpPr/>
            <p:nvPr/>
          </p:nvSpPr>
          <p:spPr>
            <a:xfrm flipV="1">
              <a:off x="6858000" y="3259348"/>
              <a:ext cx="228600" cy="1828800"/>
            </a:xfrm>
            <a:prstGeom prst="ca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0" y="1600200"/>
            <a:ext cx="3200400" cy="11414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0" y="1600200"/>
            <a:ext cx="3200400" cy="1141476"/>
          </a:xfrm>
          <a:prstGeom prst="rect">
            <a:avLst/>
          </a:prstGeom>
        </p:spPr>
      </p:pic>
      <p:sp>
        <p:nvSpPr>
          <p:cNvPr id="9" name="TextBox 8"/>
          <p:cNvSpPr txBox="1"/>
          <p:nvPr/>
        </p:nvSpPr>
        <p:spPr>
          <a:xfrm>
            <a:off x="152400" y="3429000"/>
            <a:ext cx="88392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600" dirty="0" err="1" smtClean="0">
                <a:latin typeface="SutonnyOMJ" pitchFamily="2" charset="0"/>
                <a:cs typeface="SutonnyOMJ" pitchFamily="2" charset="0"/>
              </a:rPr>
              <a:t>প্রথম</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বার</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খুঁটিটি</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ভাঙ্গেনি</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কিন্তু</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দ্বিতীয়</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বার</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খুঁটিটি</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ভাঙ্গলো</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কেন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0" name="TextBox 9"/>
          <p:cNvSpPr txBox="1"/>
          <p:nvPr/>
        </p:nvSpPr>
        <p:spPr>
          <a:xfrm>
            <a:off x="228600" y="3429000"/>
            <a:ext cx="8763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dirty="0" err="1" smtClean="0">
                <a:latin typeface="SutonnyOMJ" pitchFamily="2" charset="0"/>
                <a:cs typeface="SutonnyOMJ" pitchFamily="2" charset="0"/>
              </a:rPr>
              <a:t>উভয়ক্ষেত্রে</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ভরবেগ</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সমান</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ছিল</a:t>
            </a:r>
            <a:r>
              <a:rPr lang="en-US"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না</a:t>
            </a:r>
            <a:r>
              <a:rPr lang="en-US" sz="3600" dirty="0" smtClean="0">
                <a:latin typeface="SutonnyOMJ" pitchFamily="2" charset="0"/>
                <a:cs typeface="SutonnyOMJ" pitchFamily="2" charset="0"/>
              </a:rPr>
              <a:t>। </a:t>
            </a:r>
            <a:endParaRPr lang="en-US" sz="3600" dirty="0">
              <a:latin typeface="SutonnyOMJ" pitchFamily="2" charset="0"/>
              <a:cs typeface="SutonnyOMJ" pitchFamily="2" charset="0"/>
            </a:endParaRPr>
          </a:p>
        </p:txBody>
      </p:sp>
      <p:sp>
        <p:nvSpPr>
          <p:cNvPr id="11" name="Frame 10"/>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2" name="TextBox 11"/>
          <p:cNvSpPr txBox="1"/>
          <p:nvPr/>
        </p:nvSpPr>
        <p:spPr>
          <a:xfrm>
            <a:off x="228600" y="3429000"/>
            <a:ext cx="86868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sz="3600" dirty="0" smtClean="0">
                <a:latin typeface="SutonnyOMJ" pitchFamily="2" charset="0"/>
                <a:cs typeface="SutonnyOMJ" pitchFamily="2" charset="0"/>
              </a:rPr>
              <a:t>একই ভরের গাড়িটির </a:t>
            </a:r>
            <a:r>
              <a:rPr lang="en-US" sz="3600" dirty="0" err="1" smtClean="0">
                <a:latin typeface="SutonnyOMJ" pitchFamily="2" charset="0"/>
                <a:cs typeface="SutonnyOMJ" pitchFamily="2" charset="0"/>
              </a:rPr>
              <a:t>ভরবেগ</a:t>
            </a:r>
            <a:r>
              <a:rPr lang="en-US" sz="3600" dirty="0" smtClean="0">
                <a:latin typeface="SutonnyOMJ" pitchFamily="2" charset="0"/>
                <a:cs typeface="SutonnyOMJ" pitchFamily="2" charset="0"/>
              </a:rPr>
              <a:t> </a:t>
            </a:r>
            <a:r>
              <a:rPr lang="bn-BD" sz="3600" dirty="0" smtClean="0">
                <a:latin typeface="SutonnyOMJ" pitchFamily="2" charset="0"/>
                <a:cs typeface="SutonnyOMJ" pitchFamily="2" charset="0"/>
              </a:rPr>
              <a:t>ভিন্ন হলো কেনো?</a:t>
            </a:r>
            <a:endParaRPr lang="en-US" sz="3600" dirty="0">
              <a:latin typeface="SutonnyOMJ" pitchFamily="2" charset="0"/>
              <a:cs typeface="SutonnyOMJ" pitchFamily="2" charset="0"/>
            </a:endParaRPr>
          </a:p>
        </p:txBody>
      </p:sp>
    </p:spTree>
    <p:extLst>
      <p:ext uri="{BB962C8B-B14F-4D97-AF65-F5344CB8AC3E}">
        <p14:creationId xmlns:p14="http://schemas.microsoft.com/office/powerpoint/2010/main" xmlns="" val="7457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0 4.81481E-6 L 0.54167 -0.00533 " pathEditMode="relative" rAng="0" ptsTypes="AA">
                                      <p:cBhvr>
                                        <p:cTn id="6" dur="1000" fill="hold"/>
                                        <p:tgtEl>
                                          <p:spTgt spid="6"/>
                                        </p:tgtEl>
                                        <p:attrNameLst>
                                          <p:attrName>ppt_x</p:attrName>
                                          <p:attrName>ppt_y</p:attrName>
                                        </p:attrNameLst>
                                      </p:cBhvr>
                                      <p:rCtr x="271" y="-3"/>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2000"/>
                                        <p:tgtEl>
                                          <p:spTgt spid="6"/>
                                        </p:tgtEl>
                                        <p:attrNameLst>
                                          <p:attrName>ppt_x</p:attrName>
                                        </p:attrNameLst>
                                      </p:cBhvr>
                                      <p:tavLst>
                                        <p:tav tm="0">
                                          <p:val>
                                            <p:strVal val="ppt_x"/>
                                          </p:val>
                                        </p:tav>
                                        <p:tav tm="100000">
                                          <p:val>
                                            <p:strVal val="0-ppt_w/2"/>
                                          </p:val>
                                        </p:tav>
                                      </p:tavLst>
                                    </p:anim>
                                    <p:anim calcmode="lin" valueType="num">
                                      <p:cBhvr additive="base">
                                        <p:cTn id="11" dur="2000"/>
                                        <p:tgtEl>
                                          <p:spTgt spid="6"/>
                                        </p:tgtEl>
                                        <p:attrNameLst>
                                          <p:attrName>ppt_y</p:attrName>
                                        </p:attrNameLst>
                                      </p:cBhvr>
                                      <p:tavLst>
                                        <p:tav tm="0">
                                          <p:val>
                                            <p:strVal val="ppt_y"/>
                                          </p:val>
                                        </p:tav>
                                        <p:tav tm="100000">
                                          <p:val>
                                            <p:strVal val="ppt_y"/>
                                          </p:val>
                                        </p:tav>
                                      </p:tavLst>
                                    </p:anim>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fill="hold" nodeType="clickEffect">
                                  <p:stCondLst>
                                    <p:cond delay="0"/>
                                  </p:stCondLst>
                                  <p:childTnLst>
                                    <p:animMotion origin="layout" path="M 0 4.81481E-6 L 0.55 0.00578 " pathEditMode="relative" rAng="0" ptsTypes="AA">
                                      <p:cBhvr>
                                        <p:cTn id="16" dur="500" fill="hold"/>
                                        <p:tgtEl>
                                          <p:spTgt spid="7"/>
                                        </p:tgtEl>
                                        <p:attrNameLst>
                                          <p:attrName>ppt_x</p:attrName>
                                          <p:attrName>ppt_y</p:attrName>
                                        </p:attrNameLst>
                                      </p:cBhvr>
                                      <p:rCtr x="275" y="3"/>
                                    </p:animMotion>
                                  </p:childTnLst>
                                </p:cTn>
                              </p:par>
                            </p:childTnLst>
                          </p:cTn>
                        </p:par>
                        <p:par>
                          <p:cTn id="17" fill="hold">
                            <p:stCondLst>
                              <p:cond delay="500"/>
                            </p:stCondLst>
                            <p:childTnLst>
                              <p:par>
                                <p:cTn id="18" presetID="8" presetClass="emph" presetSubtype="0" fill="hold" nodeType="afterEffect">
                                  <p:stCondLst>
                                    <p:cond delay="0"/>
                                  </p:stCondLst>
                                  <p:childTnLst>
                                    <p:animRot by="3600000">
                                      <p:cBhvr>
                                        <p:cTn id="19" dur="500" fill="hold"/>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descr="vlcsnap-2015-04-25-19h41m40s3.jpg"/>
          <p:cNvPicPr>
            <a:picLocks noChangeAspect="1"/>
          </p:cNvPicPr>
          <p:nvPr/>
        </p:nvPicPr>
        <p:blipFill>
          <a:blip r:embed="rId3" cstate="print"/>
          <a:stretch>
            <a:fillRect/>
          </a:stretch>
        </p:blipFill>
        <p:spPr>
          <a:xfrm>
            <a:off x="0" y="152400"/>
            <a:ext cx="9144000" cy="4939095"/>
          </a:xfrm>
          <a:prstGeom prst="rect">
            <a:avLst/>
          </a:prstGeom>
        </p:spPr>
      </p:pic>
      <p:sp>
        <p:nvSpPr>
          <p:cNvPr id="17" name="Frame 1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7" name="Picture 6" descr="Small car.png"/>
          <p:cNvPicPr>
            <a:picLocks noChangeAspect="1"/>
          </p:cNvPicPr>
          <p:nvPr/>
        </p:nvPicPr>
        <p:blipFill>
          <a:blip r:embed="rId4" cstate="print"/>
          <a:stretch>
            <a:fillRect/>
          </a:stretch>
        </p:blipFill>
        <p:spPr>
          <a:xfrm>
            <a:off x="6705600" y="2126932"/>
            <a:ext cx="1954924" cy="1302068"/>
          </a:xfrm>
          <a:prstGeom prst="rect">
            <a:avLst/>
          </a:prstGeom>
        </p:spPr>
      </p:pic>
      <p:sp>
        <p:nvSpPr>
          <p:cNvPr id="8" name="TextBox 7"/>
          <p:cNvSpPr txBox="1"/>
          <p:nvPr/>
        </p:nvSpPr>
        <p:spPr>
          <a:xfrm>
            <a:off x="152400" y="5181600"/>
            <a:ext cx="8839200" cy="1446550"/>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4400" dirty="0" smtClean="0">
                <a:latin typeface="SutonnyOMJ" pitchFamily="2" charset="0"/>
                <a:cs typeface="SutonnyOMJ" pitchFamily="2" charset="0"/>
              </a:rPr>
              <a:t>একই বেগে চলমান গাড়ি দু’টি একই সময় </a:t>
            </a:r>
          </a:p>
          <a:p>
            <a:r>
              <a:rPr lang="bn-BD" sz="4400" dirty="0" smtClean="0">
                <a:latin typeface="SutonnyOMJ" pitchFamily="2" charset="0"/>
                <a:cs typeface="SutonnyOMJ" pitchFamily="2" charset="0"/>
              </a:rPr>
              <a:t>ব্রেক কষলে কোন গাড়ি আগে থামবে?</a:t>
            </a:r>
            <a:endParaRPr lang="en-US" sz="4400"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 name="Frame 1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9" name="Picture 2" descr="J:\Images\hC2137FC2.gif"/>
          <p:cNvPicPr>
            <a:picLocks noChangeAspect="1" noChangeArrowheads="1" noCrop="1"/>
          </p:cNvPicPr>
          <p:nvPr/>
        </p:nvPicPr>
        <p:blipFill>
          <a:blip r:embed="rId3" cstate="print"/>
          <a:stretch>
            <a:fillRect/>
          </a:stretch>
        </p:blipFill>
        <p:spPr bwMode="auto">
          <a:xfrm>
            <a:off x="228600" y="3048000"/>
            <a:ext cx="8686800" cy="3048000"/>
          </a:xfrm>
          <a:prstGeom prst="rect">
            <a:avLst/>
          </a:prstGeom>
          <a:noFill/>
          <a:ln>
            <a:noFill/>
          </a:ln>
        </p:spPr>
      </p:pic>
      <p:sp>
        <p:nvSpPr>
          <p:cNvPr id="10" name="TextBox 9"/>
          <p:cNvSpPr txBox="1"/>
          <p:nvPr/>
        </p:nvSpPr>
        <p:spPr>
          <a:xfrm>
            <a:off x="0" y="6096000"/>
            <a:ext cx="8839200" cy="553998"/>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000" dirty="0" smtClean="0">
                <a:latin typeface="SutonnyOMJ" pitchFamily="2" charset="0"/>
                <a:cs typeface="SutonnyOMJ" pitchFamily="2" charset="0"/>
              </a:rPr>
              <a:t>গতিশীল বলের উপর কিক দেয়ার পর বলের কী পরিবর্তন হয়েছে</a:t>
            </a:r>
            <a:r>
              <a:rPr lang="bn-BD" sz="3000" dirty="0" smtClean="0">
                <a:latin typeface="NikoshBAN" pitchFamily="2" charset="0"/>
                <a:cs typeface="NikoshBAN" pitchFamily="2" charset="0"/>
              </a:rPr>
              <a:t>?</a:t>
            </a:r>
            <a:endParaRPr lang="en-US" sz="3000" dirty="0">
              <a:latin typeface="NikoshBAN" pitchFamily="2" charset="0"/>
              <a:cs typeface="NikoshBAN" pitchFamily="2" charset="0"/>
            </a:endParaRPr>
          </a:p>
        </p:txBody>
      </p:sp>
      <p:pic>
        <p:nvPicPr>
          <p:cNvPr id="11" name="Picture 29" descr="unbalanced_force5"/>
          <p:cNvPicPr>
            <a:picLocks noChangeAspect="1" noChangeArrowheads="1" noCrop="1"/>
          </p:cNvPicPr>
          <p:nvPr/>
        </p:nvPicPr>
        <p:blipFill>
          <a:blip r:embed="rId5" cstate="print"/>
          <a:stretch>
            <a:fillRect/>
          </a:stretch>
        </p:blipFill>
        <p:spPr bwMode="auto">
          <a:xfrm>
            <a:off x="228600" y="228600"/>
            <a:ext cx="8686800" cy="22098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TextBox 11"/>
          <p:cNvSpPr txBox="1"/>
          <p:nvPr/>
        </p:nvSpPr>
        <p:spPr>
          <a:xfrm>
            <a:off x="228601" y="2438400"/>
            <a:ext cx="8763000" cy="553998"/>
          </a:xfrm>
          <a:prstGeom prst="rect">
            <a:avLst/>
          </a:prstGeom>
          <a:blipFill>
            <a:blip r:embed="rId6"/>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000" dirty="0" smtClean="0">
                <a:latin typeface="SutonnyOMJ" pitchFamily="2" charset="0"/>
                <a:cs typeface="SutonnyOMJ" pitchFamily="2" charset="0"/>
              </a:rPr>
              <a:t>স্থিতিশীল বস্তুর উপর ধাক্কা দেয়ার পর বস্তুটির কীরূপ পরিবর্তন হয়েছে?</a:t>
            </a:r>
            <a:endParaRPr lang="en-US" sz="3000"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par>
                          <p:cTn id="14" fill="hold">
                            <p:stCondLst>
                              <p:cond delay="0"/>
                            </p:stCondLst>
                            <p:childTnLst>
                              <p:par>
                                <p:cTn id="15" presetID="53"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40000"/>
                <a:lumOff val="60000"/>
              </a:schemeClr>
            </a:gs>
            <a:gs pos="82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 name="Frame 16"/>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TextBox 9"/>
          <p:cNvSpPr txBox="1"/>
          <p:nvPr/>
        </p:nvSpPr>
        <p:spPr>
          <a:xfrm>
            <a:off x="152400" y="5181600"/>
            <a:ext cx="8763000" cy="553998"/>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000" dirty="0" smtClean="0">
                <a:latin typeface="SutonnyOMJ" pitchFamily="2" charset="0"/>
                <a:cs typeface="SutonnyOMJ" pitchFamily="2" charset="0"/>
              </a:rPr>
              <a:t>গতিশীল বলের উপর কিক দেয়ার পর বলের কী পরিবর্তন হয়েছে?</a:t>
            </a:r>
            <a:endParaRPr lang="en-US" sz="3000" dirty="0">
              <a:latin typeface="SutonnyOMJ" pitchFamily="2" charset="0"/>
              <a:cs typeface="SutonnyOMJ" pitchFamily="2" charset="0"/>
            </a:endParaRPr>
          </a:p>
        </p:txBody>
      </p:sp>
      <p:sp>
        <p:nvSpPr>
          <p:cNvPr id="12" name="TextBox 11"/>
          <p:cNvSpPr txBox="1"/>
          <p:nvPr/>
        </p:nvSpPr>
        <p:spPr>
          <a:xfrm>
            <a:off x="152400" y="5181600"/>
            <a:ext cx="8763000" cy="553998"/>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000" dirty="0" smtClean="0">
                <a:latin typeface="SutonnyOMJ" pitchFamily="2" charset="0"/>
                <a:cs typeface="SutonnyOMJ" pitchFamily="2" charset="0"/>
              </a:rPr>
              <a:t>মেয়েটি পানির বোতলটিকে চেপ্টা করলো কীভাবে?</a:t>
            </a:r>
            <a:endParaRPr lang="en-US" sz="3000" dirty="0">
              <a:latin typeface="SutonnyOMJ" pitchFamily="2" charset="0"/>
              <a:cs typeface="SutonnyOMJ" pitchFamily="2" charset="0"/>
            </a:endParaRPr>
          </a:p>
        </p:txBody>
      </p:sp>
      <p:pic>
        <p:nvPicPr>
          <p:cNvPr id="7" name="Picture 6" descr="sport-graphics-soccer-players-430697.gif"/>
          <p:cNvPicPr>
            <a:picLocks noChangeAspect="1"/>
          </p:cNvPicPr>
          <p:nvPr/>
        </p:nvPicPr>
        <p:blipFill>
          <a:blip r:embed="rId5" cstate="print"/>
          <a:stretch>
            <a:fillRect/>
          </a:stretch>
        </p:blipFill>
        <p:spPr>
          <a:xfrm>
            <a:off x="1219200" y="457200"/>
            <a:ext cx="6781800" cy="4267200"/>
          </a:xfrm>
          <a:prstGeom prst="rect">
            <a:avLst/>
          </a:prstGeom>
        </p:spPr>
      </p:pic>
      <p:pic>
        <p:nvPicPr>
          <p:cNvPr id="8" name="Picture 7" descr="20150422_115722.jpg"/>
          <p:cNvPicPr>
            <a:picLocks noChangeAspect="1"/>
          </p:cNvPicPr>
          <p:nvPr/>
        </p:nvPicPr>
        <p:blipFill>
          <a:blip r:embed="rId6" cstate="print"/>
          <a:srcRect l="28333" t="8519" r="26667" b="20370"/>
          <a:stretch>
            <a:fillRect/>
          </a:stretch>
        </p:blipFill>
        <p:spPr>
          <a:xfrm>
            <a:off x="1143000" y="457200"/>
            <a:ext cx="7010400"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par>
                          <p:cTn id="14" fill="hold">
                            <p:stCondLst>
                              <p:cond delay="0"/>
                            </p:stCondLst>
                            <p:childTnLst>
                              <p:par>
                                <p:cTn id="15" presetID="53"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1020</Words>
  <Application>Microsoft Office PowerPoint</Application>
  <PresentationFormat>On-screen Show (4:3)</PresentationFormat>
  <Paragraphs>92</Paragraphs>
  <Slides>16</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Office Theme</vt:lpstr>
      <vt:lpstr>1_Office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MD. AMINUL ISLAM</cp:lastModifiedBy>
  <cp:revision>320</cp:revision>
  <dcterms:created xsi:type="dcterms:W3CDTF">2015-04-08T14:54:46Z</dcterms:created>
  <dcterms:modified xsi:type="dcterms:W3CDTF">2016-08-24T16:43:42Z</dcterms:modified>
</cp:coreProperties>
</file>